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78" r:id="rId3"/>
    <p:sldId id="266" r:id="rId4"/>
    <p:sldId id="299" r:id="rId5"/>
    <p:sldId id="303" r:id="rId6"/>
    <p:sldId id="300" r:id="rId7"/>
    <p:sldId id="297" r:id="rId8"/>
    <p:sldId id="298" r:id="rId9"/>
    <p:sldId id="301" r:id="rId10"/>
    <p:sldId id="302" r:id="rId11"/>
    <p:sldId id="310" r:id="rId12"/>
    <p:sldId id="305" r:id="rId13"/>
    <p:sldId id="309" r:id="rId14"/>
    <p:sldId id="307" r:id="rId15"/>
    <p:sldId id="312" r:id="rId16"/>
    <p:sldId id="275" r:id="rId17"/>
    <p:sldId id="31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8850"/>
    <a:srgbClr val="008367"/>
    <a:srgbClr val="006600"/>
    <a:srgbClr val="C8B18B"/>
    <a:srgbClr val="336699"/>
    <a:srgbClr val="BA9D6E"/>
    <a:srgbClr val="FFE181"/>
    <a:srgbClr val="FFCC99"/>
    <a:srgbClr val="FFCC00"/>
    <a:srgbClr val="97BA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95" autoAdjust="0"/>
    <p:restoredTop sz="54202" autoAdjust="0"/>
  </p:normalViewPr>
  <p:slideViewPr>
    <p:cSldViewPr>
      <p:cViewPr varScale="1">
        <p:scale>
          <a:sx n="76" d="100"/>
          <a:sy n="76" d="100"/>
        </p:scale>
        <p:origin x="1302" y="8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84" d="100"/>
          <a:sy n="84" d="100"/>
        </p:scale>
        <p:origin x="2434"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3165F39-2F42-4671-8D8F-D91CA75F250C}" type="datetimeFigureOut">
              <a:rPr lang="en-US" smtClean="0"/>
              <a:pPr/>
              <a:t>8/2/2020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ED06FA-4B1B-4F67-85A2-FBC350B7F25B}"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967B98-AABD-4CB8-AD59-87E5D7F8DAEB}" type="datetimeFigureOut">
              <a:rPr lang="en-US" smtClean="0"/>
              <a:pPr/>
              <a:t>8/2/2020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D0D85C-B5AC-4138-AD78-6C01777BCB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gwu.edu/"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www.nih.gov/" TargetMode="External"/><Relationship Id="rId4" Type="http://schemas.openxmlformats.org/officeDocument/2006/relationships/hyperlink" Target="http://publichealth.gwu.edu/"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a:t>
            </a:r>
            <a:r>
              <a:rPr lang="en-US" baseline="0" dirty="0"/>
              <a:t>, my name is Nisha Grover and I’m representing the George Washington University Biostatistics Center. I will be talking about considerations for a robust data management system used in clinical studies. </a:t>
            </a:r>
            <a:endParaRPr lang="en-US" dirty="0"/>
          </a:p>
          <a:p>
            <a:endParaRPr lang="en-US" dirty="0"/>
          </a:p>
        </p:txBody>
      </p:sp>
      <p:sp>
        <p:nvSpPr>
          <p:cNvPr id="4" name="Slide Number Placeholder 3"/>
          <p:cNvSpPr>
            <a:spLocks noGrp="1"/>
          </p:cNvSpPr>
          <p:nvPr>
            <p:ph type="sldNum" sz="quarter" idx="10"/>
          </p:nvPr>
        </p:nvSpPr>
        <p:spPr/>
        <p:txBody>
          <a:bodyPr/>
          <a:lstStyle/>
          <a:p>
            <a:fld id="{EAD0D85C-B5AC-4138-AD78-6C01777BCBE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also wanted to share what our</a:t>
            </a:r>
            <a:r>
              <a:rPr lang="en-US" baseline="0" dirty="0"/>
              <a:t> top requirements are.  We have determined that these ten features are important for the studies that we coordinate and represent the </a:t>
            </a:r>
            <a:r>
              <a:rPr lang="en-US" sz="1200" kern="1200" dirty="0">
                <a:solidFill>
                  <a:schemeClr val="tx1"/>
                </a:solidFill>
                <a:effectLst/>
                <a:latin typeface="+mn-lt"/>
                <a:ea typeface="+mn-ea"/>
                <a:cs typeface="+mn-cs"/>
              </a:rPr>
              <a:t>culture and processes of the Biostat Center.</a:t>
            </a:r>
            <a:endParaRPr lang="en-US" dirty="0"/>
          </a:p>
          <a:p>
            <a:endParaRPr lang="en-US" dirty="0"/>
          </a:p>
        </p:txBody>
      </p:sp>
      <p:sp>
        <p:nvSpPr>
          <p:cNvPr id="4" name="Slide Number Placeholder 3"/>
          <p:cNvSpPr>
            <a:spLocks noGrp="1"/>
          </p:cNvSpPr>
          <p:nvPr>
            <p:ph type="sldNum" sz="quarter" idx="10"/>
          </p:nvPr>
        </p:nvSpPr>
        <p:spPr/>
        <p:txBody>
          <a:bodyPr/>
          <a:lstStyle/>
          <a:p>
            <a:fld id="{EAD0D85C-B5AC-4138-AD78-6C01777BCBE7}" type="slidenum">
              <a:rPr lang="en-US" smtClean="0"/>
              <a:pPr/>
              <a:t>11</a:t>
            </a:fld>
            <a:endParaRPr lang="en-US"/>
          </a:p>
        </p:txBody>
      </p:sp>
    </p:spTree>
    <p:extLst>
      <p:ext uri="{BB962C8B-B14F-4D97-AF65-F5344CB8AC3E}">
        <p14:creationId xmlns:p14="http://schemas.microsoft.com/office/powerpoint/2010/main" val="2159445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Here is a quick glance at</a:t>
            </a:r>
            <a:r>
              <a:rPr lang="en-US" baseline="0" dirty="0"/>
              <a:t> the results. </a:t>
            </a:r>
          </a:p>
          <a:p>
            <a:endParaRPr lang="en-US" baseline="0" dirty="0"/>
          </a:p>
          <a:p>
            <a:r>
              <a:rPr lang="en-US" baseline="0" dirty="0"/>
              <a:t>As a reminder, to provide a quantification of the results and better evaluate the three systems, we tallied the number of guidance implemented for each category.  </a:t>
            </a:r>
          </a:p>
          <a:p>
            <a:endParaRPr lang="en-US" dirty="0"/>
          </a:p>
          <a:p>
            <a:r>
              <a:rPr lang="en-US" dirty="0"/>
              <a:t>The yellow circles indicate categories in which the system did not include</a:t>
            </a:r>
            <a:r>
              <a:rPr lang="en-US" baseline="0" dirty="0"/>
              <a:t> all of the FDA’s guidance or if we were unable to confirm if the functionality existed through the available documentation.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Among the 7 categories</a:t>
            </a:r>
            <a:r>
              <a:rPr lang="en-US" baseline="0" dirty="0"/>
              <a:t> of the FDA guidance, internal security safeguards was the weakest across all three systems. For example, the guidance recommends that passwords should be required to be reset at established intervals.  At this time, MIDAS only requires this action for participant user accounts.  There will be future development to enforce all user account passwords to expire at established intervals.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Open </a:t>
            </a:r>
            <a:r>
              <a:rPr lang="en-US" baseline="0" dirty="0" err="1"/>
              <a:t>Clinica’s</a:t>
            </a:r>
            <a:r>
              <a:rPr lang="en-US" baseline="0" dirty="0"/>
              <a:t> Community edition and Edition 3 do not require that passwords expire at certain intervals although the functionality does exist in Edition 3.  In Enterprise edition 4 it is required.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REDCap does not define how often passwords are reset.  Those decisions are left to the contracted partner to determine. As mentioned earlier, this would be an example of the extra work that a partner group would need to undertake to meet the regulatory guidelines.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Internal Security Safeguards guidance </a:t>
            </a:r>
            <a:r>
              <a:rPr lang="en-US" dirty="0"/>
              <a:t>is a fundamental item that</a:t>
            </a:r>
            <a:r>
              <a:rPr lang="en-US" baseline="0" dirty="0"/>
              <a:t> should be addressed by all three systems.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12</a:t>
            </a:fld>
            <a:endParaRPr lang="en-US"/>
          </a:p>
        </p:txBody>
      </p:sp>
    </p:spTree>
    <p:extLst>
      <p:ext uri="{BB962C8B-B14F-4D97-AF65-F5344CB8AC3E}">
        <p14:creationId xmlns:p14="http://schemas.microsoft.com/office/powerpoint/2010/main" val="2872711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FDA’s recommended guidance is just a piece of the puzzle when developing a robust data capture and management system.  Meeting</a:t>
            </a:r>
            <a:r>
              <a:rPr lang="en-US" baseline="0" dirty="0"/>
              <a:t> and maintaining regulatory guidance is important and these guidelines were a good benchmark to initiate our evaluation.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But when making the determination to buy or build, organizations should not discount the importance of having a flexible EDC that meets the specific needs of a study.  Investing funds and time into a home-grown system is feasible and will further represent the culture of the organization.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Through this </a:t>
            </a:r>
            <a:r>
              <a:rPr lang="en-US" baseline="0" dirty="0"/>
              <a:t>exercise we do feel confident that in addition to meeting our core requirements, MIDAS also matches the standards of an off the shelf system.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Our next step will be to explore availability vs usability.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13</a:t>
            </a:fld>
            <a:endParaRPr lang="en-US"/>
          </a:p>
        </p:txBody>
      </p:sp>
    </p:spTree>
    <p:extLst>
      <p:ext uri="{BB962C8B-B14F-4D97-AF65-F5344CB8AC3E}">
        <p14:creationId xmlns:p14="http://schemas.microsoft.com/office/powerpoint/2010/main" val="2283318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will </a:t>
            </a:r>
            <a:r>
              <a:rPr lang="en-US" baseline="0" dirty="0"/>
              <a:t>evaluate the three systems against the Center’s 10 required features. In addition to documenting if the functionality exists, we will also develop a rating scale to rank the implementation of these functionalities.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Using an EDC that does not offer user-friendly development tools can make the data collection process for a clinical trial extremely tedious.  We will review the design and user experience to evaluate if the features are well implemented.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14</a:t>
            </a:fld>
            <a:endParaRPr lang="en-US"/>
          </a:p>
        </p:txBody>
      </p:sp>
    </p:spTree>
    <p:extLst>
      <p:ext uri="{BB962C8B-B14F-4D97-AF65-F5344CB8AC3E}">
        <p14:creationId xmlns:p14="http://schemas.microsoft.com/office/powerpoint/2010/main" val="3991459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I’d like to thank my dedicated Biostat Center co-workers</a:t>
            </a:r>
            <a:r>
              <a:rPr lang="en-US" baseline="0" dirty="0"/>
              <a:t>, the Web Development Group, and especially our intern Katherine Kim for their hard work and time to prepare this presentation. </a:t>
            </a:r>
            <a:endParaRPr lang="en-US" dirty="0"/>
          </a:p>
        </p:txBody>
      </p:sp>
      <p:sp>
        <p:nvSpPr>
          <p:cNvPr id="4" name="Slide Number Placeholder 3"/>
          <p:cNvSpPr>
            <a:spLocks noGrp="1"/>
          </p:cNvSpPr>
          <p:nvPr>
            <p:ph type="sldNum" sz="quarter" idx="10"/>
          </p:nvPr>
        </p:nvSpPr>
        <p:spPr/>
        <p:txBody>
          <a:bodyPr/>
          <a:lstStyle/>
          <a:p>
            <a:fld id="{EAD0D85C-B5AC-4138-AD78-6C01777BCBE7}" type="slidenum">
              <a:rPr lang="en-US" smtClean="0"/>
              <a:pPr/>
              <a:t>15</a:t>
            </a:fld>
            <a:endParaRPr lang="en-US"/>
          </a:p>
        </p:txBody>
      </p:sp>
    </p:spTree>
    <p:extLst>
      <p:ext uri="{BB962C8B-B14F-4D97-AF65-F5344CB8AC3E}">
        <p14:creationId xmlns:p14="http://schemas.microsoft.com/office/powerpoint/2010/main" val="3554423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Thank you for your</a:t>
            </a:r>
            <a:r>
              <a:rPr lang="en-US" baseline="0" dirty="0"/>
              <a:t> </a:t>
            </a:r>
            <a:r>
              <a:rPr lang="en-US" dirty="0"/>
              <a:t>time.</a:t>
            </a:r>
          </a:p>
        </p:txBody>
      </p:sp>
      <p:sp>
        <p:nvSpPr>
          <p:cNvPr id="4" name="Slide Number Placeholder 3"/>
          <p:cNvSpPr>
            <a:spLocks noGrp="1"/>
          </p:cNvSpPr>
          <p:nvPr>
            <p:ph type="sldNum" sz="quarter" idx="10"/>
          </p:nvPr>
        </p:nvSpPr>
        <p:spPr/>
        <p:txBody>
          <a:bodyPr/>
          <a:lstStyle/>
          <a:p>
            <a:fld id="{EAD0D85C-B5AC-4138-AD78-6C01777BCBE7}"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D0D85C-B5AC-4138-AD78-6C01777BCBE7}" type="slidenum">
              <a:rPr lang="en-US" smtClean="0"/>
              <a:pPr/>
              <a:t>17</a:t>
            </a:fld>
            <a:endParaRPr lang="en-US"/>
          </a:p>
        </p:txBody>
      </p:sp>
    </p:spTree>
    <p:extLst>
      <p:ext uri="{BB962C8B-B14F-4D97-AF65-F5344CB8AC3E}">
        <p14:creationId xmlns:p14="http://schemas.microsoft.com/office/powerpoint/2010/main" val="3680814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The Biostatistics Center, established</a:t>
            </a:r>
            <a:r>
              <a:rPr lang="en-US" sz="1200" b="0" i="0" kern="1200" baseline="0" dirty="0">
                <a:solidFill>
                  <a:schemeClr val="tx1"/>
                </a:solidFill>
                <a:latin typeface="+mn-lt"/>
                <a:ea typeface="+mn-ea"/>
                <a:cs typeface="+mn-cs"/>
              </a:rPr>
              <a:t> in 1972, </a:t>
            </a:r>
            <a:r>
              <a:rPr lang="en-US" sz="1200" b="0" i="0" kern="1200" dirty="0">
                <a:solidFill>
                  <a:schemeClr val="tx1"/>
                </a:solidFill>
                <a:latin typeface="+mn-lt"/>
                <a:ea typeface="+mn-ea"/>
                <a:cs typeface="+mn-cs"/>
              </a:rPr>
              <a:t>is an academic research center for</a:t>
            </a:r>
            <a:r>
              <a:rPr lang="en-US" sz="1200" b="0" i="0" kern="1200" baseline="0" dirty="0">
                <a:solidFill>
                  <a:schemeClr val="tx1"/>
                </a:solidFill>
                <a:latin typeface="+mn-lt"/>
                <a:ea typeface="+mn-ea"/>
                <a:cs typeface="+mn-cs"/>
              </a:rPr>
              <a:t> </a:t>
            </a:r>
            <a:r>
              <a:rPr lang="en-US" sz="1200" b="0" i="0" kern="1200" dirty="0">
                <a:solidFill>
                  <a:schemeClr val="tx1"/>
                </a:solidFill>
                <a:latin typeface="+mn-lt"/>
                <a:ea typeface="+mn-ea"/>
                <a:cs typeface="+mn-cs"/>
              </a:rPr>
              <a:t> </a:t>
            </a:r>
            <a:r>
              <a:rPr lang="en-US" sz="1200" b="0" i="0" kern="1200" dirty="0">
                <a:solidFill>
                  <a:schemeClr val="tx1"/>
                </a:solidFill>
                <a:latin typeface="+mn-lt"/>
                <a:ea typeface="+mn-ea"/>
                <a:cs typeface="+mn-cs"/>
                <a:hlinkClick r:id="rId3"/>
              </a:rPr>
              <a:t>The George Washington University</a:t>
            </a:r>
            <a:r>
              <a:rPr lang="en-US" sz="1200" b="0" i="0" kern="1200" baseline="0" dirty="0">
                <a:solidFill>
                  <a:schemeClr val="tx1"/>
                </a:solidFill>
                <a:latin typeface="+mn-lt"/>
                <a:ea typeface="+mn-ea"/>
                <a:cs typeface="+mn-cs"/>
              </a:rPr>
              <a:t>.  In 2016, the center became part of GW’s </a:t>
            </a:r>
            <a:r>
              <a:rPr lang="en-US" sz="1200" b="0" i="0" kern="1200" dirty="0">
                <a:solidFill>
                  <a:schemeClr val="tx1"/>
                </a:solidFill>
                <a:latin typeface="+mn-lt"/>
                <a:ea typeface="+mn-ea"/>
                <a:cs typeface="+mn-cs"/>
                <a:hlinkClick r:id="rId4"/>
              </a:rPr>
              <a:t>Milken Institute School of Public Health</a:t>
            </a:r>
            <a:r>
              <a:rPr lang="en-US" sz="1200" b="0" i="0" kern="1200" dirty="0">
                <a:solidFill>
                  <a:schemeClr val="tx1"/>
                </a:solidFill>
                <a:latin typeface="+mn-lt"/>
                <a:ea typeface="+mn-ea"/>
                <a:cs typeface="+mn-cs"/>
              </a:rPr>
              <a:t>.  We serve as the coordinating center for large scale multi-center clinical trials and epidemiologic studies. We participate in major medical research programs of national and international scope under the auspices of </a:t>
            </a:r>
            <a:r>
              <a:rPr lang="en-US" sz="1200" b="0" i="0" kern="1200" dirty="0">
                <a:solidFill>
                  <a:schemeClr val="tx1"/>
                </a:solidFill>
                <a:latin typeface="+mn-lt"/>
                <a:ea typeface="+mn-ea"/>
                <a:cs typeface="+mn-cs"/>
                <a:hlinkClick r:id="rId5"/>
              </a:rPr>
              <a:t>NIH</a:t>
            </a:r>
            <a:r>
              <a:rPr lang="en-US" sz="1200" b="0" i="0" kern="1200" dirty="0">
                <a:solidFill>
                  <a:schemeClr val="tx1"/>
                </a:solidFill>
                <a:latin typeface="+mn-lt"/>
                <a:ea typeface="+mn-ea"/>
                <a:cs typeface="+mn-cs"/>
              </a:rPr>
              <a:t> and other federal agencies. </a:t>
            </a:r>
          </a:p>
          <a:p>
            <a:endParaRPr lang="en-US" sz="1200" b="0" i="0" kern="1200" dirty="0">
              <a:solidFill>
                <a:schemeClr val="tx1"/>
              </a:solidFill>
              <a:latin typeface="+mn-lt"/>
              <a:ea typeface="+mn-ea"/>
              <a:cs typeface="+mn-cs"/>
            </a:endParaRPr>
          </a:p>
          <a:p>
            <a:pPr fontAlgn="base"/>
            <a:r>
              <a:rPr lang="en-US" sz="1200" b="0" i="0" kern="1200" baseline="0" dirty="0">
                <a:solidFill>
                  <a:schemeClr val="tx1"/>
                </a:solidFill>
                <a:latin typeface="+mn-lt"/>
                <a:ea typeface="+mn-ea"/>
                <a:cs typeface="+mn-cs"/>
              </a:rPr>
              <a:t>We have </a:t>
            </a:r>
            <a:r>
              <a:rPr lang="en-US" sz="1200" b="0" i="0" kern="1200" dirty="0">
                <a:solidFill>
                  <a:schemeClr val="tx1"/>
                </a:solidFill>
                <a:latin typeface="+mn-lt"/>
                <a:ea typeface="+mn-ea"/>
                <a:cs typeface="+mn-cs"/>
              </a:rPr>
              <a:t>extensive experience and </a:t>
            </a:r>
            <a:r>
              <a:rPr lang="en-US" sz="1200" b="0" i="0" kern="1200" dirty="0">
                <a:solidFill>
                  <a:schemeClr val="tx1"/>
                </a:solidFill>
                <a:effectLst/>
                <a:latin typeface="+mn-lt"/>
                <a:ea typeface="+mn-ea"/>
                <a:cs typeface="+mn-cs"/>
              </a:rPr>
              <a:t>statistical leadership in design, execution, and analysis of clinical trials and medical studies.  </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The Center has expertise in the domains of</a:t>
            </a:r>
            <a:r>
              <a:rPr lang="en-US" sz="1200" b="0" i="0" kern="1200" baseline="0" dirty="0">
                <a:solidFill>
                  <a:schemeClr val="tx1"/>
                </a:solidFill>
                <a:effectLst/>
                <a:latin typeface="+mn-lt"/>
                <a:ea typeface="+mn-ea"/>
                <a:cs typeface="+mn-cs"/>
              </a:rPr>
              <a:t> type 1 and 2 diabetes, maternal fetal child health and medicine, infectious diseases, genetics studies, and has recently become involved in COVID-19 research. </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D0D85C-B5AC-4138-AD78-6C01777BCBE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US" baseline="0" dirty="0"/>
              <a:t>One of the functions of the Biostat Center is to ensure that our studies have a robust and stable EDC system including modules used for form design, data entry or capture, and functionalities related to data management.  </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US" baseline="0" dirty="0"/>
          </a:p>
          <a:p>
            <a:pPr defTabSz="924458">
              <a:defRPr/>
            </a:pPr>
            <a:r>
              <a:rPr lang="en-US" dirty="0"/>
              <a:t>In 2004 we decided to move to a web based system that stored data at the Center.   This</a:t>
            </a:r>
            <a:r>
              <a:rPr lang="en-US" baseline="0" dirty="0"/>
              <a:t> allowed us to offer real-time </a:t>
            </a:r>
            <a:r>
              <a:rPr lang="en-US" dirty="0"/>
              <a:t>reports and </a:t>
            </a:r>
            <a:r>
              <a:rPr lang="en-US" baseline="0" dirty="0"/>
              <a:t>increase the frequency of data validation</a:t>
            </a:r>
            <a:r>
              <a:rPr lang="en-US" dirty="0"/>
              <a:t>.  At that time,</a:t>
            </a:r>
            <a:r>
              <a:rPr lang="en-US" baseline="0" dirty="0"/>
              <a:t> </a:t>
            </a:r>
            <a:r>
              <a:rPr lang="en-US" dirty="0"/>
              <a:t>out-of-the-box data capture and data management systems did exist;</a:t>
            </a:r>
            <a:r>
              <a:rPr lang="en-US" baseline="0" dirty="0"/>
              <a:t> however, our core requirements called for a system with the capacity to customize modules based on a study’s needs including user roles, validation scripts, and workflows.  This requirement was not met by any of the off the shelf systems.   </a:t>
            </a:r>
            <a:r>
              <a:rPr lang="en-US" dirty="0"/>
              <a:t>Thus we decided to build our own </a:t>
            </a:r>
            <a:r>
              <a:rPr lang="en-US" baseline="0" dirty="0"/>
              <a:t>system in house. </a:t>
            </a:r>
          </a:p>
          <a:p>
            <a:pPr defTabSz="924458">
              <a:defRPr/>
            </a:pPr>
            <a:endParaRPr lang="en-US" baseline="0" dirty="0"/>
          </a:p>
          <a:p>
            <a:pPr defTabSz="924458">
              <a:defRPr/>
            </a:pPr>
            <a:r>
              <a:rPr lang="en-US" baseline="0" dirty="0"/>
              <a:t>We have continued to both formally and informally review other EDCs.  Our last formal review was about 10 years ago but since then we have done informal reviews of recent changes in systems including on modules that allow for participant direct data entry. </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24458" rtl="0" eaLnBrk="1" fontAlgn="auto" latinLnBrk="0" hangingPunct="1">
              <a:lnSpc>
                <a:spcPct val="100000"/>
              </a:lnSpc>
              <a:spcBef>
                <a:spcPts val="0"/>
              </a:spcBef>
              <a:spcAft>
                <a:spcPts val="0"/>
              </a:spcAft>
              <a:buClrTx/>
              <a:buSzTx/>
              <a:buFontTx/>
              <a:buNone/>
              <a:tabLst/>
              <a:defRPr/>
            </a:pPr>
            <a:r>
              <a:rPr lang="en-US" baseline="0" dirty="0"/>
              <a:t>This presentation is the start of an effort to investigate whether the Center should continue to invest in our home-grown system.  We will first evaluate the EDCs in question against the FDA’s Recommended </a:t>
            </a:r>
            <a:r>
              <a:rPr lang="en-US" sz="1200" b="0" i="0" u="none" strike="noStrike" kern="1200" baseline="0" dirty="0">
                <a:solidFill>
                  <a:schemeClr val="tx1"/>
                </a:solidFill>
                <a:latin typeface="+mn-lt"/>
                <a:ea typeface="+mn-ea"/>
                <a:cs typeface="+mn-cs"/>
              </a:rPr>
              <a:t>Guidance for Systems Used in Clinical Investigations, and we’ll review those results with you here.  A future goal is to conduct a thorough evaluation on these products based on our core needs and requirements.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An EDC is the information management system of data related to the conduct of a clinical trial.  It is used to create source documents, capture results, retrieve or transmit information from instruments like a wearable device, and integrate data received from outside sources such as laboratory results or even importing information from an EHR.  </a:t>
            </a:r>
          </a:p>
          <a:p>
            <a:endParaRPr lang="en-US" baseline="0" dirty="0"/>
          </a:p>
          <a:p>
            <a:r>
              <a:rPr lang="en-US" baseline="0" dirty="0"/>
              <a:t>Licensing of an EDC system can vary and is often associated with costs of the product and costs of support.  </a:t>
            </a:r>
          </a:p>
          <a:p>
            <a:endParaRPr lang="en-US" baseline="0" dirty="0"/>
          </a:p>
          <a:p>
            <a:r>
              <a:rPr lang="en-US" baseline="0" dirty="0"/>
              <a:t>Open Source EDCs is where the original source code is made freely available, it’s often provided at no cost; however, </a:t>
            </a:r>
            <a:r>
              <a:rPr kumimoji="0" lang="en-US" sz="1200" b="0" i="0" u="none" strike="noStrike" kern="1200" cap="none" spc="0" normalizeH="0" baseline="0" noProof="0" dirty="0">
                <a:ln>
                  <a:noFill/>
                </a:ln>
                <a:solidFill>
                  <a:prstClr val="black"/>
                </a:solidFill>
                <a:effectLst/>
                <a:uLnTx/>
                <a:uFillTx/>
                <a:latin typeface="+mn-lt"/>
                <a:ea typeface="+mn-ea"/>
                <a:cs typeface="+mn-cs"/>
              </a:rPr>
              <a:t>there is limited or no support for implementation or maintenance of the product.</a:t>
            </a:r>
          </a:p>
          <a:p>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the EDC is sold as an ‘Enterprise’ product, onboarding and implementation are usually included in the initial costs. There may be fees associated with trainings for additional modules.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4</a:t>
            </a:fld>
            <a:endParaRPr lang="en-US"/>
          </a:p>
        </p:txBody>
      </p:sp>
    </p:spTree>
    <p:extLst>
      <p:ext uri="{BB962C8B-B14F-4D97-AF65-F5344CB8AC3E}">
        <p14:creationId xmlns:p14="http://schemas.microsoft.com/office/powerpoint/2010/main" val="269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Our evaluation looked at three systems: MIDAS the in-house system, OpenClinica, and REDCap. We chose OpenClinica and REDCap since they are widely used in the clinical trials arena.  Both systems use programming languages that will fit into our existing infrastructure and are compatible with the technical skill set of our systems development team.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a:t>
            </a:r>
            <a:r>
              <a:rPr lang="en-US" baseline="0" dirty="0"/>
              <a:t> conducted a thorough review of each system in regards to the FDA industry recommendations. We used publically available documentation created by each system’s developer.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a functionality listed in the FDA’s guidance was available for a particular system, a value of 1 was assigned.  If we were unable to confirm if the functionality existed, a value of .5 was assigned.  We used this scale to quantify the categorical Yes/No results.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next few slides will provide an overview of each system as well as briefly review the FDA recommendations.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5</a:t>
            </a:fld>
            <a:endParaRPr lang="en-US"/>
          </a:p>
        </p:txBody>
      </p:sp>
    </p:spTree>
    <p:extLst>
      <p:ext uri="{BB962C8B-B14F-4D97-AF65-F5344CB8AC3E}">
        <p14:creationId xmlns:p14="http://schemas.microsoft.com/office/powerpoint/2010/main" val="1786051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MIDAS or </a:t>
            </a:r>
            <a:r>
              <a:rPr lang="en-US" baseline="0" dirty="0"/>
              <a:t>Multi-modal Integrated Data Acquisition System - </a:t>
            </a:r>
            <a:r>
              <a:rPr lang="en-US" dirty="0"/>
              <a:t>is a web-based</a:t>
            </a:r>
            <a:r>
              <a:rPr lang="en-US" baseline="0" dirty="0"/>
              <a:t> system that currently supports </a:t>
            </a:r>
            <a:r>
              <a:rPr lang="en-US" sz="1200" kern="1200" dirty="0">
                <a:solidFill>
                  <a:schemeClr val="tx1"/>
                </a:solidFill>
                <a:effectLst/>
                <a:latin typeface="+mn-lt"/>
                <a:ea typeface="+mn-ea"/>
                <a:cs typeface="+mn-cs"/>
              </a:rPr>
              <a:t>15 Phase 3 AND observational studies.  MIDAS provides a robust data capture and study management system for 6000 users and</a:t>
            </a:r>
            <a:r>
              <a:rPr lang="en-US" sz="1200" kern="1200" baseline="0" dirty="0">
                <a:solidFill>
                  <a:schemeClr val="tx1"/>
                </a:solidFill>
                <a:effectLst/>
                <a:latin typeface="+mn-lt"/>
                <a:ea typeface="+mn-ea"/>
                <a:cs typeface="+mn-cs"/>
              </a:rPr>
              <a:t> close to 600,000 participants</a:t>
            </a:r>
            <a:r>
              <a:rPr lang="en-US" sz="1200" kern="1200" dirty="0">
                <a:solidFill>
                  <a:schemeClr val="tx1"/>
                </a:solidFill>
                <a:effectLst/>
                <a:latin typeface="+mn-lt"/>
                <a:ea typeface="+mn-ea"/>
                <a:cs typeface="+mn-cs"/>
              </a:rPr>
              <a:t>.  Since its inception in 2004, MIDAS has added enhanced features and modules to meet the needs of our studies.</a:t>
            </a:r>
            <a:endParaRPr lang="en-US" dirty="0"/>
          </a:p>
          <a:p>
            <a:endParaRPr lang="en-US" baseline="0" dirty="0"/>
          </a:p>
          <a:p>
            <a:r>
              <a:rPr lang="en-US" dirty="0"/>
              <a:t>It’s</a:t>
            </a:r>
            <a:r>
              <a:rPr lang="en-US" baseline="0" dirty="0"/>
              <a:t> a modular system with standard functionalities like data entry and validation and complex functionalities like a customizable event tracking and adjudication system.  </a:t>
            </a:r>
          </a:p>
          <a:p>
            <a:endParaRPr lang="en-US" baseline="0" dirty="0"/>
          </a:p>
          <a:p>
            <a:r>
              <a:rPr lang="en-US" baseline="0" dirty="0"/>
              <a:t>It also offers a mobile device interface for participant data entry.</a:t>
            </a:r>
          </a:p>
          <a:p>
            <a:endParaRPr lang="en-US" baseline="0" dirty="0"/>
          </a:p>
          <a:p>
            <a:r>
              <a:rPr lang="en-US" baseline="0" dirty="0"/>
              <a:t>It’s is FISMA compliant and with additional documentation on regulatory procedures, can meet the requirements for 21 CFR Part 11. It is simply a documentation issue, not a deficiency in system requirements. </a:t>
            </a:r>
          </a:p>
        </p:txBody>
      </p:sp>
      <p:sp>
        <p:nvSpPr>
          <p:cNvPr id="4" name="Slide Number Placeholder 3"/>
          <p:cNvSpPr>
            <a:spLocks noGrp="1"/>
          </p:cNvSpPr>
          <p:nvPr>
            <p:ph type="sldNum" sz="quarter" idx="10"/>
          </p:nvPr>
        </p:nvSpPr>
        <p:spPr/>
        <p:txBody>
          <a:bodyPr/>
          <a:lstStyle/>
          <a:p>
            <a:fld id="{EAD0D85C-B5AC-4138-AD78-6C01777BCBE7}" type="slidenum">
              <a:rPr lang="en-US" smtClean="0"/>
              <a:pPr/>
              <a:t>6</a:t>
            </a:fld>
            <a:endParaRPr lang="en-US"/>
          </a:p>
        </p:txBody>
      </p:sp>
    </p:spTree>
    <p:extLst>
      <p:ext uri="{BB962C8B-B14F-4D97-AF65-F5344CB8AC3E}">
        <p14:creationId xmlns:p14="http://schemas.microsoft.com/office/powerpoint/2010/main" val="1975143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Developed by </a:t>
            </a:r>
            <a:r>
              <a:rPr lang="en-US" dirty="0" err="1"/>
              <a:t>Akaza</a:t>
            </a:r>
            <a:r>
              <a:rPr lang="en-US" dirty="0"/>
              <a:t> Research,</a:t>
            </a:r>
            <a:r>
              <a:rPr lang="en-US" baseline="0" dirty="0"/>
              <a:t> </a:t>
            </a:r>
            <a:r>
              <a:rPr lang="en-US" dirty="0"/>
              <a:t>OpenClinica has been in use since 2006.  It</a:t>
            </a:r>
            <a:r>
              <a:rPr lang="en-US" baseline="0" dirty="0"/>
              <a:t> has been the EDC for over a thousand clinical studies in various phases (i.e., I-IV) and can handle studies with over 200,000 patients. </a:t>
            </a:r>
          </a:p>
          <a:p>
            <a:endParaRPr lang="en-US" dirty="0"/>
          </a:p>
          <a:p>
            <a:r>
              <a:rPr lang="en-US" dirty="0"/>
              <a:t>OpenClinica is an open source web-based clinical data management system with two editions: the Community Edition which is unsupported is available for immediate download</a:t>
            </a:r>
            <a:r>
              <a:rPr lang="en-US" baseline="0" dirty="0"/>
              <a:t> and use </a:t>
            </a:r>
            <a:r>
              <a:rPr lang="en-US" dirty="0"/>
              <a:t>without a fee.  The Enterprise edition comes with additional features and capabilities,</a:t>
            </a:r>
            <a:r>
              <a:rPr lang="en-US" baseline="0" dirty="0"/>
              <a:t> </a:t>
            </a:r>
            <a:r>
              <a:rPr lang="en-US" dirty="0"/>
              <a:t>is commercially supported, and is subject to a licensing fee. </a:t>
            </a:r>
            <a:r>
              <a:rPr lang="en-US" baseline="0" dirty="0"/>
              <a:t> Certain support is provided, while additional support is offered with consulting fees. </a:t>
            </a:r>
            <a:endParaRPr lang="en-US" dirty="0"/>
          </a:p>
          <a:p>
            <a:endParaRPr lang="en-US" dirty="0"/>
          </a:p>
          <a:p>
            <a:r>
              <a:rPr lang="en-US" dirty="0"/>
              <a:t>OpenClinica is compliant with applicable regulatory guidance. </a:t>
            </a:r>
          </a:p>
          <a:p>
            <a:endParaRPr lang="en-US" dirty="0"/>
          </a:p>
          <a:p>
            <a:r>
              <a:rPr lang="en-US" dirty="0"/>
              <a:t>The</a:t>
            </a:r>
            <a:r>
              <a:rPr lang="en-US" baseline="0" dirty="0"/>
              <a:t> most recent software version is</a:t>
            </a:r>
            <a:r>
              <a:rPr lang="en-US" dirty="0"/>
              <a:t> </a:t>
            </a:r>
            <a:r>
              <a:rPr lang="en-US" baseline="0" dirty="0"/>
              <a:t>Enterprise 4, but o</a:t>
            </a:r>
            <a:r>
              <a:rPr lang="en-US" dirty="0"/>
              <a:t>ur</a:t>
            </a:r>
            <a:r>
              <a:rPr lang="en-US" baseline="0" dirty="0"/>
              <a:t> evaluation will focus on Enterprise 3.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AD0D85C-B5AC-4138-AD78-6C01777BCBE7}" type="slidenum">
              <a:rPr lang="en-US" smtClean="0"/>
              <a:pPr/>
              <a:t>7</a:t>
            </a:fld>
            <a:endParaRPr lang="en-US"/>
          </a:p>
        </p:txBody>
      </p:sp>
    </p:spTree>
    <p:extLst>
      <p:ext uri="{BB962C8B-B14F-4D97-AF65-F5344CB8AC3E}">
        <p14:creationId xmlns:p14="http://schemas.microsoft.com/office/powerpoint/2010/main" val="3478982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REDCap or </a:t>
            </a:r>
            <a:r>
              <a:rPr lang="en-US" sz="1200" b="0" i="0" kern="1200" dirty="0">
                <a:solidFill>
                  <a:schemeClr val="tx1"/>
                </a:solidFill>
                <a:effectLst/>
                <a:latin typeface="+mn-lt"/>
                <a:ea typeface="+mn-ea"/>
                <a:cs typeface="+mn-cs"/>
              </a:rPr>
              <a:t>Research Electronic Data </a:t>
            </a:r>
            <a:r>
              <a:rPr lang="en-US" sz="1200" b="0" i="0" kern="1200" dirty="0" err="1">
                <a:solidFill>
                  <a:schemeClr val="tx1"/>
                </a:solidFill>
                <a:effectLst/>
                <a:latin typeface="+mn-lt"/>
                <a:ea typeface="+mn-ea"/>
                <a:cs typeface="+mn-cs"/>
              </a:rPr>
              <a:t>CAPture</a:t>
            </a:r>
            <a:r>
              <a:rPr lang="en-US" sz="1200" b="0" i="0" kern="1200" dirty="0">
                <a:solidFill>
                  <a:schemeClr val="tx1"/>
                </a:solidFill>
                <a:effectLst/>
                <a:latin typeface="+mn-lt"/>
                <a:ea typeface="+mn-ea"/>
                <a:cs typeface="+mn-cs"/>
              </a:rPr>
              <a:t> was created by Vanderbilt University in 2004 to provide</a:t>
            </a:r>
            <a:r>
              <a:rPr lang="en-US" sz="1200" b="0" i="0" kern="1200" baseline="0" dirty="0">
                <a:solidFill>
                  <a:schemeClr val="tx1"/>
                </a:solidFill>
                <a:effectLst/>
                <a:latin typeface="+mn-lt"/>
                <a:ea typeface="+mn-ea"/>
                <a:cs typeface="+mn-cs"/>
              </a:rPr>
              <a:t> data collection and management support for a small group of researchers while meeting HIPAA compliance standards. </a:t>
            </a:r>
          </a:p>
          <a:p>
            <a:endParaRPr lang="en-US" sz="1200" b="0" i="0" kern="1200" baseline="0" dirty="0">
              <a:solidFill>
                <a:schemeClr val="tx1"/>
              </a:solidFill>
              <a:effectLst/>
              <a:latin typeface="+mn-lt"/>
              <a:ea typeface="+mn-ea"/>
              <a:cs typeface="+mn-cs"/>
            </a:endParaRPr>
          </a:p>
          <a:p>
            <a:r>
              <a:rPr lang="en-US" dirty="0"/>
              <a:t>The</a:t>
            </a:r>
            <a:r>
              <a:rPr lang="en-US" baseline="0" dirty="0"/>
              <a:t> software is available at no-charge to academic institutional partners but is not open source.  A licensing agreement is required between the two institutions.  </a:t>
            </a:r>
            <a:r>
              <a:rPr lang="en-US" sz="1200" b="0" i="0" kern="1200" dirty="0">
                <a:solidFill>
                  <a:schemeClr val="tx1"/>
                </a:solidFill>
                <a:effectLst/>
                <a:latin typeface="+mn-lt"/>
                <a:ea typeface="+mn-ea"/>
                <a:cs typeface="+mn-cs"/>
              </a:rPr>
              <a:t>Support for REDCap comes from the REDCap Consortium, which is led by Vanderbilt University. There is currently no paid enterprise support option.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REDCap was developed to be used to support online and offline data collection – it</a:t>
            </a:r>
            <a:r>
              <a:rPr lang="en-US" sz="1200" b="0" i="0" kern="1200" baseline="0" dirty="0">
                <a:solidFill>
                  <a:schemeClr val="tx1"/>
                </a:solidFill>
                <a:effectLst/>
                <a:latin typeface="+mn-lt"/>
                <a:ea typeface="+mn-ea"/>
                <a:cs typeface="+mn-cs"/>
              </a:rPr>
              <a:t> can be configured to meet regulatory </a:t>
            </a:r>
            <a:r>
              <a:rPr lang="en-US" sz="1200" b="0" i="0" kern="1200" dirty="0">
                <a:solidFill>
                  <a:schemeClr val="tx1"/>
                </a:solidFill>
                <a:effectLst/>
                <a:latin typeface="+mn-lt"/>
                <a:ea typeface="+mn-ea"/>
                <a:cs typeface="+mn-cs"/>
              </a:rPr>
              <a:t>compliance.  Although,</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 study wanting to adhere to regulatory compliance would need to perform the additional</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work themselves.</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D0D85C-B5AC-4138-AD78-6C01777BCBE7}" type="slidenum">
              <a:rPr lang="en-US" smtClean="0"/>
              <a:pPr/>
              <a:t>8</a:t>
            </a:fld>
            <a:endParaRPr lang="en-US"/>
          </a:p>
        </p:txBody>
      </p:sp>
    </p:spTree>
    <p:extLst>
      <p:ext uri="{BB962C8B-B14F-4D97-AF65-F5344CB8AC3E}">
        <p14:creationId xmlns:p14="http://schemas.microsoft.com/office/powerpoint/2010/main" val="115670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interest</a:t>
            </a:r>
            <a:r>
              <a:rPr lang="en-US" baseline="0" dirty="0"/>
              <a:t> of time, we won’t discuss the FDA Recommended Guidance in details, but these are here for your reference. </a:t>
            </a:r>
            <a:endParaRPr lang="en-US" dirty="0"/>
          </a:p>
        </p:txBody>
      </p:sp>
      <p:sp>
        <p:nvSpPr>
          <p:cNvPr id="4" name="Slide Number Placeholder 3"/>
          <p:cNvSpPr>
            <a:spLocks noGrp="1"/>
          </p:cNvSpPr>
          <p:nvPr>
            <p:ph type="sldNum" sz="quarter" idx="10"/>
          </p:nvPr>
        </p:nvSpPr>
        <p:spPr/>
        <p:txBody>
          <a:bodyPr/>
          <a:lstStyle/>
          <a:p>
            <a:fld id="{EAD0D85C-B5AC-4138-AD78-6C01777BCBE7}" type="slidenum">
              <a:rPr lang="en-US" smtClean="0"/>
              <a:pPr/>
              <a:t>9</a:t>
            </a:fld>
            <a:endParaRPr lang="en-US"/>
          </a:p>
        </p:txBody>
      </p:sp>
    </p:spTree>
    <p:extLst>
      <p:ext uri="{BB962C8B-B14F-4D97-AF65-F5344CB8AC3E}">
        <p14:creationId xmlns:p14="http://schemas.microsoft.com/office/powerpoint/2010/main" val="406184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rgbClr val="004065"/>
                </a:solidFill>
                <a:latin typeface="Garamond" pitchFamily="18" charset="0"/>
                <a:cs typeface="Times New Roman" pitchFamily="18"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rgbClr val="C8B18B"/>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sz="900">
                <a:solidFill>
                  <a:srgbClr val="C8B18B"/>
                </a:solidFill>
                <a:latin typeface="Tahoma" pitchFamily="34" charset="0"/>
                <a:ea typeface="Tahoma" pitchFamily="34" charset="0"/>
                <a:cs typeface="Tahoma" pitchFamily="34" charset="0"/>
              </a:defRPr>
            </a:lvl1pPr>
          </a:lstStyle>
          <a:p>
            <a:r>
              <a:rPr lang="en-US"/>
              <a:t>07/31/2020</a:t>
            </a:r>
            <a:endParaRPr lang="en-US" dirty="0"/>
          </a:p>
        </p:txBody>
      </p:sp>
      <p:sp>
        <p:nvSpPr>
          <p:cNvPr id="6" name="Slide Number Placeholder 5"/>
          <p:cNvSpPr>
            <a:spLocks noGrp="1"/>
          </p:cNvSpPr>
          <p:nvPr>
            <p:ph type="sldNum" sz="quarter" idx="12"/>
          </p:nvPr>
        </p:nvSpPr>
        <p:spPr/>
        <p:txBody>
          <a:bodyPr/>
          <a:lstStyle>
            <a:lvl1pPr>
              <a:defRPr sz="900">
                <a:solidFill>
                  <a:srgbClr val="C8B18B"/>
                </a:solidFill>
                <a:latin typeface="Tahoma" pitchFamily="34" charset="0"/>
                <a:ea typeface="Tahoma" pitchFamily="34" charset="0"/>
                <a:cs typeface="Tahoma" pitchFamily="34" charset="0"/>
              </a:defRPr>
            </a:lvl1pPr>
          </a:lstStyle>
          <a:p>
            <a:fld id="{E4AF2CEA-D0BA-42AD-80A3-8ECCA06B26A5}" type="slidenum">
              <a:rPr lang="en-US" smtClean="0"/>
              <a:pPr/>
              <a:t>‹#›</a:t>
            </a:fld>
            <a:endParaRPr lang="en-US"/>
          </a:p>
        </p:txBody>
      </p:sp>
      <p:pic>
        <p:nvPicPr>
          <p:cNvPr id="16386" name="Picture 2" descr="Image result for gwu logo"/>
          <p:cNvPicPr>
            <a:picLocks noChangeAspect="1" noChangeArrowheads="1"/>
          </p:cNvPicPr>
          <p:nvPr userDrawn="1"/>
        </p:nvPicPr>
        <p:blipFill>
          <a:blip r:embed="rId2" cstate="print"/>
          <a:srcRect/>
          <a:stretch>
            <a:fillRect/>
          </a:stretch>
        </p:blipFill>
        <p:spPr bwMode="auto">
          <a:xfrm>
            <a:off x="3276600" y="297180"/>
            <a:ext cx="2209800" cy="1683131"/>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07/31/2020</a:t>
            </a:r>
          </a:p>
        </p:txBody>
      </p:sp>
      <p:sp>
        <p:nvSpPr>
          <p:cNvPr id="6" name="Slide Number Placeholder 5"/>
          <p:cNvSpPr>
            <a:spLocks noGrp="1"/>
          </p:cNvSpPr>
          <p:nvPr>
            <p:ph type="sldNum" sz="quarter" idx="12"/>
          </p:nvPr>
        </p:nvSpPr>
        <p:spPr/>
        <p:txBody>
          <a:bodyPr/>
          <a:lstStyle/>
          <a:p>
            <a:fld id="{E4AF2CEA-D0BA-42AD-80A3-8ECCA06B26A5}" type="slidenum">
              <a:rPr lang="en-US" smtClean="0"/>
              <a:pPr/>
              <a:t>‹#›</a:t>
            </a:fld>
            <a:endParaRPr lang="en-US"/>
          </a:p>
        </p:txBody>
      </p:sp>
      <p:grpSp>
        <p:nvGrpSpPr>
          <p:cNvPr id="7" name="Group 6"/>
          <p:cNvGrpSpPr/>
          <p:nvPr userDrawn="1"/>
        </p:nvGrpSpPr>
        <p:grpSpPr>
          <a:xfrm>
            <a:off x="3200400" y="6233770"/>
            <a:ext cx="2408210" cy="487313"/>
            <a:chOff x="228601" y="6034109"/>
            <a:chExt cx="2523525" cy="622655"/>
          </a:xfrm>
        </p:grpSpPr>
        <p:pic>
          <p:nvPicPr>
            <p:cNvPr id="8" name="Picture 7"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9" name="TextBox 8"/>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07/31/2020</a:t>
            </a:r>
          </a:p>
        </p:txBody>
      </p:sp>
      <p:sp>
        <p:nvSpPr>
          <p:cNvPr id="6" name="Slide Number Placeholder 5"/>
          <p:cNvSpPr>
            <a:spLocks noGrp="1"/>
          </p:cNvSpPr>
          <p:nvPr>
            <p:ph type="sldNum" sz="quarter" idx="12"/>
          </p:nvPr>
        </p:nvSpPr>
        <p:spPr/>
        <p:txBody>
          <a:bodyPr/>
          <a:lstStyle/>
          <a:p>
            <a:fld id="{E4AF2CEA-D0BA-42AD-80A3-8ECCA06B26A5}" type="slidenum">
              <a:rPr lang="en-US" smtClean="0"/>
              <a:pPr/>
              <a:t>‹#›</a:t>
            </a:fld>
            <a:endParaRPr lang="en-US"/>
          </a:p>
        </p:txBody>
      </p:sp>
      <p:grpSp>
        <p:nvGrpSpPr>
          <p:cNvPr id="7" name="Group 6"/>
          <p:cNvGrpSpPr/>
          <p:nvPr userDrawn="1"/>
        </p:nvGrpSpPr>
        <p:grpSpPr>
          <a:xfrm>
            <a:off x="3200400" y="6233770"/>
            <a:ext cx="2408210" cy="487313"/>
            <a:chOff x="228601" y="6034109"/>
            <a:chExt cx="2523525" cy="622655"/>
          </a:xfrm>
        </p:grpSpPr>
        <p:pic>
          <p:nvPicPr>
            <p:cNvPr id="8" name="Picture 7"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9" name="TextBox 8"/>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AA8850"/>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z="900">
                <a:solidFill>
                  <a:srgbClr val="C8B18B"/>
                </a:solidFill>
              </a:defRPr>
            </a:lvl1pPr>
          </a:lstStyle>
          <a:p>
            <a:r>
              <a:rPr lang="en-US"/>
              <a:t>07/31/2020</a:t>
            </a:r>
            <a:endParaRPr lang="en-US" dirty="0"/>
          </a:p>
        </p:txBody>
      </p:sp>
      <p:sp>
        <p:nvSpPr>
          <p:cNvPr id="6" name="Slide Number Placeholder 5"/>
          <p:cNvSpPr>
            <a:spLocks noGrp="1"/>
          </p:cNvSpPr>
          <p:nvPr>
            <p:ph type="sldNum" sz="quarter" idx="12"/>
          </p:nvPr>
        </p:nvSpPr>
        <p:spPr/>
        <p:txBody>
          <a:bodyPr/>
          <a:lstStyle>
            <a:lvl1pPr>
              <a:defRPr sz="900">
                <a:solidFill>
                  <a:srgbClr val="C8B18B"/>
                </a:solidFill>
              </a:defRPr>
            </a:lvl1pPr>
          </a:lstStyle>
          <a:p>
            <a:fld id="{E4AF2CEA-D0BA-42AD-80A3-8ECCA06B26A5}" type="slidenum">
              <a:rPr lang="en-US" smtClean="0"/>
              <a:pPr/>
              <a:t>‹#›</a:t>
            </a:fld>
            <a:endParaRPr lang="en-US"/>
          </a:p>
        </p:txBody>
      </p:sp>
      <p:grpSp>
        <p:nvGrpSpPr>
          <p:cNvPr id="7" name="Group 6"/>
          <p:cNvGrpSpPr/>
          <p:nvPr userDrawn="1"/>
        </p:nvGrpSpPr>
        <p:grpSpPr>
          <a:xfrm>
            <a:off x="3200400" y="6233770"/>
            <a:ext cx="2408210" cy="487313"/>
            <a:chOff x="228601" y="6034109"/>
            <a:chExt cx="2523525" cy="622655"/>
          </a:xfrm>
        </p:grpSpPr>
        <p:pic>
          <p:nvPicPr>
            <p:cNvPr id="8" name="Picture 7"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9" name="TextBox 8"/>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07/31/2020</a:t>
            </a:r>
          </a:p>
        </p:txBody>
      </p:sp>
      <p:sp>
        <p:nvSpPr>
          <p:cNvPr id="6" name="Slide Number Placeholder 5"/>
          <p:cNvSpPr>
            <a:spLocks noGrp="1"/>
          </p:cNvSpPr>
          <p:nvPr>
            <p:ph type="sldNum" sz="quarter" idx="12"/>
          </p:nvPr>
        </p:nvSpPr>
        <p:spPr/>
        <p:txBody>
          <a:bodyPr/>
          <a:lstStyle/>
          <a:p>
            <a:fld id="{E4AF2CEA-D0BA-42AD-80A3-8ECCA06B26A5}" type="slidenum">
              <a:rPr lang="en-US" smtClean="0"/>
              <a:pPr/>
              <a:t>‹#›</a:t>
            </a:fld>
            <a:endParaRPr lang="en-US"/>
          </a:p>
        </p:txBody>
      </p:sp>
      <p:grpSp>
        <p:nvGrpSpPr>
          <p:cNvPr id="7" name="Group 6"/>
          <p:cNvGrpSpPr/>
          <p:nvPr userDrawn="1"/>
        </p:nvGrpSpPr>
        <p:grpSpPr>
          <a:xfrm>
            <a:off x="3200400" y="6233770"/>
            <a:ext cx="2408210" cy="487313"/>
            <a:chOff x="228601" y="6034109"/>
            <a:chExt cx="2523525" cy="622655"/>
          </a:xfrm>
        </p:grpSpPr>
        <p:pic>
          <p:nvPicPr>
            <p:cNvPr id="8" name="Picture 7"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9" name="TextBox 8"/>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07/31/2020</a:t>
            </a:r>
          </a:p>
        </p:txBody>
      </p:sp>
      <p:sp>
        <p:nvSpPr>
          <p:cNvPr id="7" name="Slide Number Placeholder 6"/>
          <p:cNvSpPr>
            <a:spLocks noGrp="1"/>
          </p:cNvSpPr>
          <p:nvPr>
            <p:ph type="sldNum" sz="quarter" idx="12"/>
          </p:nvPr>
        </p:nvSpPr>
        <p:spPr/>
        <p:txBody>
          <a:bodyPr/>
          <a:lstStyle/>
          <a:p>
            <a:fld id="{E4AF2CEA-D0BA-42AD-80A3-8ECCA06B26A5}" type="slidenum">
              <a:rPr lang="en-US" smtClean="0"/>
              <a:pPr/>
              <a:t>‹#›</a:t>
            </a:fld>
            <a:endParaRPr lang="en-US"/>
          </a:p>
        </p:txBody>
      </p:sp>
      <p:grpSp>
        <p:nvGrpSpPr>
          <p:cNvPr id="8" name="Group 7"/>
          <p:cNvGrpSpPr/>
          <p:nvPr userDrawn="1"/>
        </p:nvGrpSpPr>
        <p:grpSpPr>
          <a:xfrm>
            <a:off x="3200400" y="6233770"/>
            <a:ext cx="2408210" cy="487313"/>
            <a:chOff x="228601" y="6034109"/>
            <a:chExt cx="2523525" cy="622655"/>
          </a:xfrm>
        </p:grpSpPr>
        <p:pic>
          <p:nvPicPr>
            <p:cNvPr id="9" name="Picture 8"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10" name="TextBox 9"/>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07/31/2020</a:t>
            </a:r>
          </a:p>
        </p:txBody>
      </p:sp>
      <p:sp>
        <p:nvSpPr>
          <p:cNvPr id="9" name="Slide Number Placeholder 8"/>
          <p:cNvSpPr>
            <a:spLocks noGrp="1"/>
          </p:cNvSpPr>
          <p:nvPr>
            <p:ph type="sldNum" sz="quarter" idx="12"/>
          </p:nvPr>
        </p:nvSpPr>
        <p:spPr/>
        <p:txBody>
          <a:bodyPr/>
          <a:lstStyle/>
          <a:p>
            <a:fld id="{E4AF2CEA-D0BA-42AD-80A3-8ECCA06B26A5}" type="slidenum">
              <a:rPr lang="en-US" smtClean="0"/>
              <a:pPr/>
              <a:t>‹#›</a:t>
            </a:fld>
            <a:endParaRPr lang="en-US"/>
          </a:p>
        </p:txBody>
      </p:sp>
      <p:grpSp>
        <p:nvGrpSpPr>
          <p:cNvPr id="10" name="Group 9"/>
          <p:cNvGrpSpPr/>
          <p:nvPr userDrawn="1"/>
        </p:nvGrpSpPr>
        <p:grpSpPr>
          <a:xfrm>
            <a:off x="3200400" y="6233770"/>
            <a:ext cx="2408210" cy="487313"/>
            <a:chOff x="228601" y="6034109"/>
            <a:chExt cx="2523525" cy="622655"/>
          </a:xfrm>
        </p:grpSpPr>
        <p:pic>
          <p:nvPicPr>
            <p:cNvPr id="11" name="Picture 10"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12" name="TextBox 11"/>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Date Placeholder 2"/>
          <p:cNvSpPr>
            <a:spLocks noGrp="1"/>
          </p:cNvSpPr>
          <p:nvPr>
            <p:ph type="dt" sz="half" idx="10"/>
          </p:nvPr>
        </p:nvSpPr>
        <p:spPr/>
        <p:txBody>
          <a:bodyPr/>
          <a:lstStyle/>
          <a:p>
            <a:r>
              <a:rPr lang="en-US"/>
              <a:t>07/31/2020</a:t>
            </a:r>
          </a:p>
        </p:txBody>
      </p:sp>
      <p:sp>
        <p:nvSpPr>
          <p:cNvPr id="5" name="Slide Number Placeholder 4"/>
          <p:cNvSpPr>
            <a:spLocks noGrp="1"/>
          </p:cNvSpPr>
          <p:nvPr>
            <p:ph type="sldNum" sz="quarter" idx="12"/>
          </p:nvPr>
        </p:nvSpPr>
        <p:spPr/>
        <p:txBody>
          <a:bodyPr/>
          <a:lstStyle/>
          <a:p>
            <a:fld id="{E4AF2CEA-D0BA-42AD-80A3-8ECCA06B26A5}" type="slidenum">
              <a:rPr lang="en-US" smtClean="0"/>
              <a:pPr/>
              <a:t>‹#›</a:t>
            </a:fld>
            <a:endParaRPr lang="en-US"/>
          </a:p>
        </p:txBody>
      </p:sp>
      <p:grpSp>
        <p:nvGrpSpPr>
          <p:cNvPr id="6" name="Group 5"/>
          <p:cNvGrpSpPr/>
          <p:nvPr userDrawn="1"/>
        </p:nvGrpSpPr>
        <p:grpSpPr>
          <a:xfrm>
            <a:off x="3200400" y="6233770"/>
            <a:ext cx="2408210" cy="487313"/>
            <a:chOff x="228601" y="6034109"/>
            <a:chExt cx="2523525" cy="622655"/>
          </a:xfrm>
        </p:grpSpPr>
        <p:pic>
          <p:nvPicPr>
            <p:cNvPr id="7" name="Picture 6"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8" name="TextBox 7"/>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07/31/2020</a:t>
            </a:r>
          </a:p>
        </p:txBody>
      </p:sp>
      <p:sp>
        <p:nvSpPr>
          <p:cNvPr id="4" name="Slide Number Placeholder 3"/>
          <p:cNvSpPr>
            <a:spLocks noGrp="1"/>
          </p:cNvSpPr>
          <p:nvPr>
            <p:ph type="sldNum" sz="quarter" idx="12"/>
          </p:nvPr>
        </p:nvSpPr>
        <p:spPr/>
        <p:txBody>
          <a:bodyPr/>
          <a:lstStyle/>
          <a:p>
            <a:fld id="{E4AF2CEA-D0BA-42AD-80A3-8ECCA06B26A5}" type="slidenum">
              <a:rPr lang="en-US" smtClean="0"/>
              <a:pPr/>
              <a:t>‹#›</a:t>
            </a:fld>
            <a:endParaRPr lang="en-US"/>
          </a:p>
        </p:txBody>
      </p:sp>
      <p:grpSp>
        <p:nvGrpSpPr>
          <p:cNvPr id="5" name="Group 4"/>
          <p:cNvGrpSpPr/>
          <p:nvPr userDrawn="1"/>
        </p:nvGrpSpPr>
        <p:grpSpPr>
          <a:xfrm>
            <a:off x="3200400" y="6233770"/>
            <a:ext cx="2408210" cy="487313"/>
            <a:chOff x="228601" y="6034109"/>
            <a:chExt cx="2523525" cy="622655"/>
          </a:xfrm>
        </p:grpSpPr>
        <p:pic>
          <p:nvPicPr>
            <p:cNvPr id="6" name="Picture 5"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7" name="TextBox 6"/>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07/31/2020</a:t>
            </a:r>
          </a:p>
        </p:txBody>
      </p:sp>
      <p:sp>
        <p:nvSpPr>
          <p:cNvPr id="7" name="Slide Number Placeholder 6"/>
          <p:cNvSpPr>
            <a:spLocks noGrp="1"/>
          </p:cNvSpPr>
          <p:nvPr>
            <p:ph type="sldNum" sz="quarter" idx="12"/>
          </p:nvPr>
        </p:nvSpPr>
        <p:spPr/>
        <p:txBody>
          <a:bodyPr/>
          <a:lstStyle/>
          <a:p>
            <a:fld id="{E4AF2CEA-D0BA-42AD-80A3-8ECCA06B26A5}" type="slidenum">
              <a:rPr lang="en-US" smtClean="0"/>
              <a:pPr/>
              <a:t>‹#›</a:t>
            </a:fld>
            <a:endParaRPr lang="en-US"/>
          </a:p>
        </p:txBody>
      </p:sp>
      <p:grpSp>
        <p:nvGrpSpPr>
          <p:cNvPr id="8" name="Group 7"/>
          <p:cNvGrpSpPr/>
          <p:nvPr userDrawn="1"/>
        </p:nvGrpSpPr>
        <p:grpSpPr>
          <a:xfrm>
            <a:off x="3200400" y="6233770"/>
            <a:ext cx="2408210" cy="487313"/>
            <a:chOff x="228601" y="6034109"/>
            <a:chExt cx="2523525" cy="622655"/>
          </a:xfrm>
        </p:grpSpPr>
        <p:pic>
          <p:nvPicPr>
            <p:cNvPr id="9" name="Picture 8"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10" name="TextBox 9"/>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07/31/2020</a:t>
            </a:r>
          </a:p>
        </p:txBody>
      </p:sp>
      <p:sp>
        <p:nvSpPr>
          <p:cNvPr id="7" name="Slide Number Placeholder 6"/>
          <p:cNvSpPr>
            <a:spLocks noGrp="1"/>
          </p:cNvSpPr>
          <p:nvPr>
            <p:ph type="sldNum" sz="quarter" idx="12"/>
          </p:nvPr>
        </p:nvSpPr>
        <p:spPr/>
        <p:txBody>
          <a:bodyPr/>
          <a:lstStyle/>
          <a:p>
            <a:fld id="{E4AF2CEA-D0BA-42AD-80A3-8ECCA06B26A5}" type="slidenum">
              <a:rPr lang="en-US" smtClean="0"/>
              <a:pPr/>
              <a:t>‹#›</a:t>
            </a:fld>
            <a:endParaRPr lang="en-US"/>
          </a:p>
        </p:txBody>
      </p:sp>
      <p:grpSp>
        <p:nvGrpSpPr>
          <p:cNvPr id="8" name="Group 7"/>
          <p:cNvGrpSpPr/>
          <p:nvPr userDrawn="1"/>
        </p:nvGrpSpPr>
        <p:grpSpPr>
          <a:xfrm>
            <a:off x="3200400" y="6233770"/>
            <a:ext cx="2408210" cy="487313"/>
            <a:chOff x="228601" y="6034109"/>
            <a:chExt cx="2523525" cy="622655"/>
          </a:xfrm>
        </p:grpSpPr>
        <p:pic>
          <p:nvPicPr>
            <p:cNvPr id="9" name="Picture 8" descr="gw_atx_4cp_pos.png"/>
            <p:cNvPicPr>
              <a:picLocks noChangeAspect="1"/>
            </p:cNvPicPr>
            <p:nvPr/>
          </p:nvPicPr>
          <p:blipFill>
            <a:blip r:embed="rId2" cstate="print"/>
            <a:stretch>
              <a:fillRect/>
            </a:stretch>
          </p:blipFill>
          <p:spPr>
            <a:xfrm>
              <a:off x="228601" y="6215417"/>
              <a:ext cx="479092" cy="357721"/>
            </a:xfrm>
            <a:prstGeom prst="rect">
              <a:avLst/>
            </a:prstGeom>
          </p:spPr>
        </p:pic>
        <p:sp>
          <p:nvSpPr>
            <p:cNvPr id="10" name="TextBox 9"/>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01920"/>
            <a:ext cx="2133600" cy="365125"/>
          </a:xfrm>
          <a:prstGeom prst="rect">
            <a:avLst/>
          </a:prstGeom>
        </p:spPr>
        <p:txBody>
          <a:bodyPr vert="horz" lIns="91440" tIns="45720" rIns="91440" bIns="45720" rtlCol="0" anchor="ctr"/>
          <a:lstStyle>
            <a:lvl1pPr algn="l">
              <a:defRPr sz="900">
                <a:solidFill>
                  <a:srgbClr val="C8B18B"/>
                </a:solidFill>
                <a:latin typeface="Tahoma" pitchFamily="34" charset="0"/>
                <a:ea typeface="Tahoma" pitchFamily="34" charset="0"/>
                <a:cs typeface="Tahoma" pitchFamily="34" charset="0"/>
              </a:defRPr>
            </a:lvl1pPr>
          </a:lstStyle>
          <a:p>
            <a:r>
              <a:rPr lang="en-US"/>
              <a:t>07/31/2020</a:t>
            </a:r>
          </a:p>
        </p:txBody>
      </p:sp>
      <p:sp>
        <p:nvSpPr>
          <p:cNvPr id="6" name="Slide Number Placeholder 5"/>
          <p:cNvSpPr>
            <a:spLocks noGrp="1"/>
          </p:cNvSpPr>
          <p:nvPr>
            <p:ph type="sldNum" sz="quarter" idx="4"/>
          </p:nvPr>
        </p:nvSpPr>
        <p:spPr>
          <a:xfrm>
            <a:off x="6553200" y="6301920"/>
            <a:ext cx="2133600" cy="365125"/>
          </a:xfrm>
          <a:prstGeom prst="rect">
            <a:avLst/>
          </a:prstGeom>
        </p:spPr>
        <p:txBody>
          <a:bodyPr vert="horz" lIns="91440" tIns="45720" rIns="91440" bIns="45720" rtlCol="0" anchor="ctr"/>
          <a:lstStyle>
            <a:lvl1pPr algn="r">
              <a:defRPr sz="900">
                <a:solidFill>
                  <a:srgbClr val="C8B18B"/>
                </a:solidFill>
                <a:latin typeface="Tahoma" pitchFamily="34" charset="0"/>
                <a:ea typeface="Tahoma" pitchFamily="34" charset="0"/>
                <a:cs typeface="Tahoma" pitchFamily="34" charset="0"/>
              </a:defRPr>
            </a:lvl1pPr>
          </a:lstStyle>
          <a:p>
            <a:fld id="{E4AF2CEA-D0BA-42AD-80A3-8ECCA06B26A5}" type="slidenum">
              <a:rPr lang="en-US" smtClean="0"/>
              <a:pPr/>
              <a:t>‹#›</a:t>
            </a:fld>
            <a:endParaRPr lang="en-US"/>
          </a:p>
        </p:txBody>
      </p:sp>
      <p:sp>
        <p:nvSpPr>
          <p:cNvPr id="17" name="Rectangle 16"/>
          <p:cNvSpPr/>
          <p:nvPr userDrawn="1"/>
        </p:nvSpPr>
        <p:spPr>
          <a:xfrm>
            <a:off x="101194" y="105460"/>
            <a:ext cx="8933081" cy="6673290"/>
          </a:xfrm>
          <a:prstGeom prst="rect">
            <a:avLst/>
          </a:prstGeom>
          <a:noFill/>
          <a:ln w="127000" cmpd="thickThin">
            <a:solidFill>
              <a:srgbClr val="00406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userDrawn="1"/>
        </p:nvGrpSpPr>
        <p:grpSpPr>
          <a:xfrm>
            <a:off x="3200400" y="6233770"/>
            <a:ext cx="2408210" cy="487313"/>
            <a:chOff x="228601" y="6034109"/>
            <a:chExt cx="2523525" cy="622655"/>
          </a:xfrm>
        </p:grpSpPr>
        <p:pic>
          <p:nvPicPr>
            <p:cNvPr id="19" name="Picture 18" descr="gw_atx_4cp_pos.png"/>
            <p:cNvPicPr>
              <a:picLocks noChangeAspect="1"/>
            </p:cNvPicPr>
            <p:nvPr/>
          </p:nvPicPr>
          <p:blipFill>
            <a:blip r:embed="rId13" cstate="print"/>
            <a:stretch>
              <a:fillRect/>
            </a:stretch>
          </p:blipFill>
          <p:spPr>
            <a:xfrm>
              <a:off x="228601" y="6215417"/>
              <a:ext cx="479092" cy="357721"/>
            </a:xfrm>
            <a:prstGeom prst="rect">
              <a:avLst/>
            </a:prstGeom>
          </p:spPr>
        </p:pic>
        <p:sp>
          <p:nvSpPr>
            <p:cNvPr id="20" name="TextBox 19"/>
            <p:cNvSpPr txBox="1"/>
            <p:nvPr/>
          </p:nvSpPr>
          <p:spPr>
            <a:xfrm>
              <a:off x="828464" y="6034109"/>
              <a:ext cx="1923662" cy="622655"/>
            </a:xfrm>
            <a:prstGeom prst="rect">
              <a:avLst/>
            </a:prstGeom>
            <a:noFill/>
          </p:spPr>
          <p:txBody>
            <a:bodyPr wrap="none" rtlCol="0">
              <a:spAutoFit/>
            </a:bodyPr>
            <a:lstStyle/>
            <a:p>
              <a:pPr>
                <a:lnSpc>
                  <a:spcPts val="2000"/>
                </a:lnSpc>
              </a:pPr>
              <a:r>
                <a:rPr lang="en-US" sz="900" dirty="0">
                  <a:solidFill>
                    <a:srgbClr val="005686"/>
                  </a:solidFill>
                  <a:latin typeface="Times New Roman" pitchFamily="18" charset="0"/>
                  <a:cs typeface="Times New Roman" pitchFamily="18" charset="0"/>
                </a:rPr>
                <a:t>The George Washington University</a:t>
              </a:r>
            </a:p>
            <a:p>
              <a:pPr>
                <a:lnSpc>
                  <a:spcPct val="100000"/>
                </a:lnSpc>
              </a:pPr>
              <a:r>
                <a:rPr lang="en-US" sz="900" b="1" dirty="0">
                  <a:solidFill>
                    <a:srgbClr val="005686"/>
                  </a:solidFill>
                  <a:latin typeface="Times New Roman" pitchFamily="18" charset="0"/>
                  <a:cs typeface="Times New Roman" pitchFamily="18" charset="0"/>
                </a:rPr>
                <a:t>The Biostatistics Center</a:t>
              </a: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b="1" kern="1200">
          <a:solidFill>
            <a:srgbClr val="AA8850"/>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rgbClr val="0096D6"/>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Font typeface="Arial" pitchFamily="34" charset="0"/>
        <a:buChar char="•"/>
        <a:defRPr sz="2400" kern="1200">
          <a:solidFill>
            <a:srgbClr val="008367"/>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rgbClr val="E31937"/>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ngrover@bsc.gwu.edu"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www.bsc.gwu.edu/"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shboard.bsc.gwu.edu/confluence/display/bscmidasdoc/MIDAS+RA+User's+Guid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projectredcap.org/about/faq/" TargetMode="External"/><Relationship Id="rId4" Type="http://schemas.openxmlformats.org/officeDocument/2006/relationships/hyperlink" Target="https://docs.openclinica.com/3.1/openclinica-user-guide/working-openclinic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fda.gov/media/70970/downloa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0"/>
            <a:ext cx="8610600" cy="1622425"/>
          </a:xfrm>
        </p:spPr>
        <p:txBody>
          <a:bodyPr>
            <a:noAutofit/>
          </a:bodyPr>
          <a:lstStyle/>
          <a:p>
            <a:r>
              <a:rPr lang="en-US" sz="3200" b="1" dirty="0"/>
              <a:t>Buy or Build</a:t>
            </a:r>
            <a:r>
              <a:rPr lang="en-US" sz="3200" dirty="0"/>
              <a:t>: Considerations for a robust data management system used in Phase 3 Clinical Studies</a:t>
            </a:r>
          </a:p>
        </p:txBody>
      </p:sp>
      <p:sp>
        <p:nvSpPr>
          <p:cNvPr id="3" name="Subtitle 2"/>
          <p:cNvSpPr>
            <a:spLocks noGrp="1"/>
          </p:cNvSpPr>
          <p:nvPr>
            <p:ph type="subTitle" idx="1"/>
          </p:nvPr>
        </p:nvSpPr>
        <p:spPr>
          <a:xfrm>
            <a:off x="1295400" y="3886200"/>
            <a:ext cx="6400800" cy="2362200"/>
          </a:xfrm>
        </p:spPr>
        <p:txBody>
          <a:bodyPr>
            <a:noAutofit/>
          </a:bodyPr>
          <a:lstStyle/>
          <a:p>
            <a:r>
              <a:rPr lang="en-US" sz="1800" dirty="0">
                <a:solidFill>
                  <a:srgbClr val="AA8850"/>
                </a:solidFill>
              </a:rPr>
              <a:t>Society of Clinical Trials </a:t>
            </a:r>
          </a:p>
          <a:p>
            <a:r>
              <a:rPr lang="en-US" sz="1800" dirty="0">
                <a:solidFill>
                  <a:srgbClr val="AA8850"/>
                </a:solidFill>
              </a:rPr>
              <a:t>Virtual Annual Meeting 2020</a:t>
            </a:r>
          </a:p>
          <a:p>
            <a:endParaRPr lang="en-US" sz="1000" dirty="0">
              <a:solidFill>
                <a:srgbClr val="AA8850"/>
              </a:solidFill>
            </a:endParaRPr>
          </a:p>
          <a:p>
            <a:r>
              <a:rPr lang="en-US" sz="1800" dirty="0">
                <a:solidFill>
                  <a:srgbClr val="AA8850"/>
                </a:solidFill>
              </a:rPr>
              <a:t>Lan Zhang, MS</a:t>
            </a:r>
          </a:p>
          <a:p>
            <a:r>
              <a:rPr lang="en-US" sz="1800" dirty="0">
                <a:solidFill>
                  <a:srgbClr val="AA8850"/>
                </a:solidFill>
              </a:rPr>
              <a:t>Nisha Grover, MPH</a:t>
            </a:r>
          </a:p>
          <a:p>
            <a:r>
              <a:rPr lang="en-US" sz="1800" dirty="0">
                <a:solidFill>
                  <a:srgbClr val="AA8850"/>
                </a:solidFill>
              </a:rPr>
              <a:t>Alla Sapozhnikova, PhD</a:t>
            </a:r>
          </a:p>
          <a:p>
            <a:r>
              <a:rPr lang="en-US" sz="1800" dirty="0" err="1">
                <a:solidFill>
                  <a:srgbClr val="AA8850"/>
                </a:solidFill>
              </a:rPr>
              <a:t>Marinella</a:t>
            </a:r>
            <a:r>
              <a:rPr lang="en-US" sz="1800" dirty="0">
                <a:solidFill>
                  <a:srgbClr val="AA8850"/>
                </a:solidFill>
              </a:rPr>
              <a:t> Temprosa,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FDA Recommended Guidance (2)</a:t>
            </a:r>
          </a:p>
        </p:txBody>
      </p:sp>
      <p:sp>
        <p:nvSpPr>
          <p:cNvPr id="3" name="Content Placeholder 2"/>
          <p:cNvSpPr>
            <a:spLocks noGrp="1"/>
          </p:cNvSpPr>
          <p:nvPr>
            <p:ph idx="1"/>
          </p:nvPr>
        </p:nvSpPr>
        <p:spPr>
          <a:xfrm>
            <a:off x="457200" y="1417638"/>
            <a:ext cx="8229600" cy="4884282"/>
          </a:xfrm>
        </p:spPr>
        <p:txBody>
          <a:bodyPr>
            <a:normAutofit fontScale="85000" lnSpcReduction="20000"/>
          </a:bodyPr>
          <a:lstStyle/>
          <a:p>
            <a:r>
              <a:rPr lang="en-US" dirty="0"/>
              <a:t>Internal Security Safeguards</a:t>
            </a:r>
          </a:p>
          <a:p>
            <a:pPr lvl="1"/>
            <a:r>
              <a:rPr lang="en-US" dirty="0"/>
              <a:t>Limited access, audit trails, date/time stamps.</a:t>
            </a:r>
          </a:p>
          <a:p>
            <a:r>
              <a:rPr lang="en-US" dirty="0"/>
              <a:t>External Security Safeguards</a:t>
            </a:r>
          </a:p>
          <a:p>
            <a:pPr lvl="1"/>
            <a:r>
              <a:rPr lang="en-US" dirty="0"/>
              <a:t>Procedures to prevent data or users from entering through unprotected software.  Maintain cumulative documentation of authorized personnel.</a:t>
            </a:r>
          </a:p>
          <a:p>
            <a:r>
              <a:rPr lang="en-US" dirty="0"/>
              <a:t>Other system features</a:t>
            </a:r>
          </a:p>
          <a:p>
            <a:pPr lvl="1"/>
            <a:r>
              <a:rPr lang="en-US" dirty="0"/>
              <a:t>Direct data entry, retrieving data, dependability system documentation, system controls, change controls.</a:t>
            </a:r>
          </a:p>
          <a:p>
            <a:r>
              <a:rPr lang="en-US" dirty="0"/>
              <a:t>Training</a:t>
            </a:r>
          </a:p>
          <a:p>
            <a:pPr lvl="1"/>
            <a:r>
              <a:rPr lang="en-US" dirty="0"/>
              <a:t>Training should be provided to individuals in the specific operations with regard to computerized systems that they are to perform.</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10</a:t>
            </a:fld>
            <a:endParaRPr lang="en-US" dirty="0"/>
          </a:p>
        </p:txBody>
      </p:sp>
    </p:spTree>
    <p:extLst>
      <p:ext uri="{BB962C8B-B14F-4D97-AF65-F5344CB8AC3E}">
        <p14:creationId xmlns:p14="http://schemas.microsoft.com/office/powerpoint/2010/main" val="3004404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BSC Required Features</a:t>
            </a:r>
            <a:endParaRPr lang="en-US" dirty="0"/>
          </a:p>
        </p:txBody>
      </p:sp>
      <p:graphicFrame>
        <p:nvGraphicFramePr>
          <p:cNvPr id="10" name="Content Placeholder 9"/>
          <p:cNvGraphicFramePr>
            <a:graphicFrameLocks noGrp="1"/>
          </p:cNvGraphicFramePr>
          <p:nvPr>
            <p:ph idx="1"/>
          </p:nvPr>
        </p:nvGraphicFramePr>
        <p:xfrm>
          <a:off x="457200" y="1600200"/>
          <a:ext cx="8534400" cy="3139440"/>
        </p:xfrm>
        <a:graphic>
          <a:graphicData uri="http://schemas.openxmlformats.org/drawingml/2006/table">
            <a:tbl>
              <a:tblPr firstRow="1" bandRow="1">
                <a:tableStyleId>{2D5ABB26-0587-4C30-8999-92F81FD0307C}</a:tableStyleId>
              </a:tblPr>
              <a:tblGrid>
                <a:gridCol w="4267200">
                  <a:extLst>
                    <a:ext uri="{9D8B030D-6E8A-4147-A177-3AD203B41FA5}">
                      <a16:colId xmlns:a16="http://schemas.microsoft.com/office/drawing/2014/main" val="3893350915"/>
                    </a:ext>
                  </a:extLst>
                </a:gridCol>
                <a:gridCol w="4267200">
                  <a:extLst>
                    <a:ext uri="{9D8B030D-6E8A-4147-A177-3AD203B41FA5}">
                      <a16:colId xmlns:a16="http://schemas.microsoft.com/office/drawing/2014/main" val="888947929"/>
                    </a:ext>
                  </a:extLst>
                </a:gridCol>
              </a:tblGrid>
              <a:tr h="563880">
                <a:tc>
                  <a:txBody>
                    <a:bodyPr/>
                    <a:lstStyle/>
                    <a:p>
                      <a:pPr marL="342900" indent="-342900">
                        <a:buFont typeface="+mj-lt"/>
                        <a:buAutoNum type="arabicPeriod"/>
                      </a:pPr>
                      <a:r>
                        <a:rPr lang="en-US" sz="2600" dirty="0"/>
                        <a:t>High volume</a:t>
                      </a:r>
                      <a:r>
                        <a:rPr lang="en-US" sz="2600" baseline="0" dirty="0"/>
                        <a:t> handling</a:t>
                      </a:r>
                      <a:endParaRPr lang="en-US" sz="26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2600" dirty="0"/>
                        <a:t>CDISC conformity</a:t>
                      </a:r>
                    </a:p>
                  </a:txBody>
                  <a:tcPr/>
                </a:tc>
                <a:extLst>
                  <a:ext uri="{0D108BD9-81ED-4DB2-BD59-A6C34878D82A}">
                    <a16:rowId xmlns:a16="http://schemas.microsoft.com/office/drawing/2014/main" val="1408145266"/>
                  </a:ext>
                </a:extLst>
              </a:tr>
              <a:tr h="563880">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2600" dirty="0"/>
                        <a:t>Customization of user roles</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2600" dirty="0"/>
                        <a:t>Randomization module</a:t>
                      </a:r>
                    </a:p>
                  </a:txBody>
                  <a:tcPr/>
                </a:tc>
                <a:extLst>
                  <a:ext uri="{0D108BD9-81ED-4DB2-BD59-A6C34878D82A}">
                    <a16:rowId xmlns:a16="http://schemas.microsoft.com/office/drawing/2014/main" val="426101239"/>
                  </a:ext>
                </a:extLst>
              </a:tr>
              <a:tr h="563880">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sz="2600" dirty="0"/>
                        <a:t>Form design</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8"/>
                        <a:tabLst/>
                        <a:defRPr/>
                      </a:pPr>
                      <a:r>
                        <a:rPr lang="en-US" sz="2600" dirty="0" err="1"/>
                        <a:t>ePro</a:t>
                      </a:r>
                      <a:endParaRPr lang="en-US" sz="2600" dirty="0"/>
                    </a:p>
                  </a:txBody>
                  <a:tcPr/>
                </a:tc>
                <a:extLst>
                  <a:ext uri="{0D108BD9-81ED-4DB2-BD59-A6C34878D82A}">
                    <a16:rowId xmlns:a16="http://schemas.microsoft.com/office/drawing/2014/main" val="3367845827"/>
                  </a:ext>
                </a:extLst>
              </a:tr>
              <a:tr h="563880">
                <a:tc>
                  <a:txBody>
                    <a:bodyPr/>
                    <a:lstStyle/>
                    <a:p>
                      <a:pPr marL="342900" indent="-342900">
                        <a:buFont typeface="+mj-lt"/>
                        <a:buAutoNum type="arabicPeriod" startAt="4"/>
                      </a:pPr>
                      <a:r>
                        <a:rPr lang="en-US" sz="2600" dirty="0"/>
                        <a:t>Advanced validation</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9"/>
                        <a:tabLst/>
                        <a:defRPr/>
                      </a:pPr>
                      <a:r>
                        <a:rPr lang="en-US" sz="2600" dirty="0"/>
                        <a:t>Participant Transfer</a:t>
                      </a:r>
                    </a:p>
                  </a:txBody>
                  <a:tcPr/>
                </a:tc>
                <a:extLst>
                  <a:ext uri="{0D108BD9-81ED-4DB2-BD59-A6C34878D82A}">
                    <a16:rowId xmlns:a16="http://schemas.microsoft.com/office/drawing/2014/main" val="1050179828"/>
                  </a:ext>
                </a:extLst>
              </a:tr>
              <a:tr h="563880">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2600" dirty="0"/>
                        <a:t>Real-time reporting</a:t>
                      </a:r>
                    </a:p>
                  </a:txBody>
                  <a:tcPr/>
                </a:tc>
                <a:tc>
                  <a:txBody>
                    <a:bodyPr/>
                    <a:lstStyle/>
                    <a:p>
                      <a:pPr marL="395288" indent="-395288">
                        <a:buFont typeface="+mj-lt"/>
                        <a:buAutoNum type="arabicPeriod" startAt="10"/>
                      </a:pPr>
                      <a:r>
                        <a:rPr lang="en-US" sz="2600" dirty="0"/>
                        <a:t>Event tracking &amp;  adjudication</a:t>
                      </a:r>
                    </a:p>
                  </a:txBody>
                  <a:tcPr/>
                </a:tc>
                <a:extLst>
                  <a:ext uri="{0D108BD9-81ED-4DB2-BD59-A6C34878D82A}">
                    <a16:rowId xmlns:a16="http://schemas.microsoft.com/office/drawing/2014/main" val="4178598236"/>
                  </a:ext>
                </a:extLst>
              </a:tr>
            </a:tbl>
          </a:graphicData>
        </a:graphic>
      </p:graphicFrame>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11</a:t>
            </a:fld>
            <a:endParaRPr lang="en-US"/>
          </a:p>
        </p:txBody>
      </p:sp>
    </p:spTree>
    <p:extLst>
      <p:ext uri="{BB962C8B-B14F-4D97-AF65-F5344CB8AC3E}">
        <p14:creationId xmlns:p14="http://schemas.microsoft.com/office/powerpoint/2010/main" val="1766361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a:t>Results at a Glance</a:t>
            </a:r>
            <a:endParaRPr lang="en-US" dirty="0"/>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12</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2241728192"/>
              </p:ext>
            </p:extLst>
          </p:nvPr>
        </p:nvGraphicFramePr>
        <p:xfrm>
          <a:off x="332784" y="1293943"/>
          <a:ext cx="8458200" cy="3487440"/>
        </p:xfrm>
        <a:graphic>
          <a:graphicData uri="http://schemas.openxmlformats.org/drawingml/2006/table">
            <a:tbl>
              <a:tblPr firstRow="1" bandRow="1">
                <a:tableStyleId>{9D7B26C5-4107-4FEC-AEDC-1716B250A1EF}</a:tableStyleId>
              </a:tblPr>
              <a:tblGrid>
                <a:gridCol w="2209800">
                  <a:extLst>
                    <a:ext uri="{9D8B030D-6E8A-4147-A177-3AD203B41FA5}">
                      <a16:colId xmlns:a16="http://schemas.microsoft.com/office/drawing/2014/main" val="1249273043"/>
                    </a:ext>
                  </a:extLst>
                </a:gridCol>
                <a:gridCol w="2082800">
                  <a:extLst>
                    <a:ext uri="{9D8B030D-6E8A-4147-A177-3AD203B41FA5}">
                      <a16:colId xmlns:a16="http://schemas.microsoft.com/office/drawing/2014/main" val="952539382"/>
                    </a:ext>
                  </a:extLst>
                </a:gridCol>
                <a:gridCol w="2082800">
                  <a:extLst>
                    <a:ext uri="{9D8B030D-6E8A-4147-A177-3AD203B41FA5}">
                      <a16:colId xmlns:a16="http://schemas.microsoft.com/office/drawing/2014/main" val="2138337641"/>
                    </a:ext>
                  </a:extLst>
                </a:gridCol>
                <a:gridCol w="2082800">
                  <a:extLst>
                    <a:ext uri="{9D8B030D-6E8A-4147-A177-3AD203B41FA5}">
                      <a16:colId xmlns:a16="http://schemas.microsoft.com/office/drawing/2014/main" val="1695374282"/>
                    </a:ext>
                  </a:extLst>
                </a:gridCol>
              </a:tblGrid>
              <a:tr h="336955">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r>
                        <a:rPr lang="en-US" b="1" dirty="0">
                          <a:solidFill>
                            <a:srgbClr val="336699"/>
                          </a:solidFill>
                        </a:rPr>
                        <a:t>MIDAS</a:t>
                      </a:r>
                    </a:p>
                  </a:txBody>
                  <a:tcPr>
                    <a:lnR w="12700" cap="flat" cmpd="sng" algn="ctr">
                      <a:solidFill>
                        <a:schemeClr val="tx2">
                          <a:lumMod val="20000"/>
                          <a:lumOff val="80000"/>
                        </a:schemeClr>
                      </a:solidFill>
                      <a:prstDash val="solid"/>
                      <a:round/>
                      <a:headEnd type="none" w="med" len="med"/>
                      <a:tailEnd type="none" w="med" len="med"/>
                    </a:lnR>
                    <a:solidFill>
                      <a:schemeClr val="accent1">
                        <a:lumMod val="20000"/>
                        <a:lumOff val="80000"/>
                      </a:schemeClr>
                    </a:solidFill>
                  </a:tcPr>
                </a:tc>
                <a:tc>
                  <a:txBody>
                    <a:bodyPr/>
                    <a:lstStyle/>
                    <a:p>
                      <a:pPr algn="ctr"/>
                      <a:r>
                        <a:rPr lang="en-US" b="1" dirty="0">
                          <a:solidFill>
                            <a:srgbClr val="336699"/>
                          </a:solidFill>
                        </a:rPr>
                        <a:t>OpenClinica Ed.</a:t>
                      </a:r>
                      <a:r>
                        <a:rPr lang="en-US" b="1" baseline="0" dirty="0">
                          <a:solidFill>
                            <a:srgbClr val="336699"/>
                          </a:solidFill>
                        </a:rPr>
                        <a:t> 3</a:t>
                      </a:r>
                      <a:endParaRPr lang="en-US" b="1" dirty="0">
                        <a:solidFill>
                          <a:srgbClr val="336699"/>
                        </a:solidFill>
                      </a:endParaRPr>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solidFill>
                      <a:schemeClr val="accent1">
                        <a:lumMod val="20000"/>
                        <a:lumOff val="80000"/>
                      </a:schemeClr>
                    </a:solidFill>
                  </a:tcPr>
                </a:tc>
                <a:tc>
                  <a:txBody>
                    <a:bodyPr/>
                    <a:lstStyle/>
                    <a:p>
                      <a:pPr algn="ctr"/>
                      <a:r>
                        <a:rPr lang="en-US" b="1" dirty="0">
                          <a:solidFill>
                            <a:srgbClr val="336699"/>
                          </a:solidFill>
                        </a:rPr>
                        <a:t>REDCap</a:t>
                      </a:r>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2889140208"/>
                  </a:ext>
                </a:extLst>
              </a:tr>
              <a:tr h="390210">
                <a:tc>
                  <a:txBody>
                    <a:bodyPr/>
                    <a:lstStyle/>
                    <a:p>
                      <a:r>
                        <a:rPr lang="en-US" b="1" dirty="0">
                          <a:solidFill>
                            <a:srgbClr val="336699"/>
                          </a:solidFill>
                        </a:rPr>
                        <a:t>Study Protocols</a:t>
                      </a:r>
                    </a:p>
                  </a:txBody>
                  <a:tcPr>
                    <a:lnL w="12700" cap="flat" cmpd="sng" algn="ctr">
                      <a:solidFill>
                        <a:schemeClr val="tx1"/>
                      </a:solidFill>
                      <a:prstDash val="solid"/>
                      <a:round/>
                      <a:headEnd type="none" w="med" len="med"/>
                      <a:tailEnd type="none" w="med" len="med"/>
                    </a:lnL>
                    <a:lnB w="12700" cap="flat" cmpd="sng" algn="ctr">
                      <a:solidFill>
                        <a:schemeClr val="tx2">
                          <a:lumMod val="20000"/>
                          <a:lumOff val="80000"/>
                        </a:schemeClr>
                      </a:solidFill>
                      <a:prstDash val="solid"/>
                      <a:round/>
                      <a:headEnd type="none" w="med" len="med"/>
                      <a:tailEnd type="none" w="med" len="med"/>
                    </a:lnB>
                    <a:solidFill>
                      <a:schemeClr val="accent1">
                        <a:lumMod val="20000"/>
                        <a:lumOff val="80000"/>
                      </a:schemeClr>
                    </a:solidFill>
                  </a:tcPr>
                </a:tc>
                <a:tc>
                  <a:txBody>
                    <a:bodyPr/>
                    <a:lstStyle/>
                    <a:p>
                      <a:r>
                        <a:rPr lang="en-US" dirty="0"/>
                        <a:t>	</a:t>
                      </a:r>
                      <a:r>
                        <a:rPr lang="en-US" dirty="0">
                          <a:solidFill>
                            <a:schemeClr val="accent1">
                              <a:lumMod val="75000"/>
                            </a:schemeClr>
                          </a:solidFill>
                        </a:rPr>
                        <a:t>(1.00)</a:t>
                      </a:r>
                    </a:p>
                  </a:txBody>
                  <a:tcPr>
                    <a:lnR w="12700" cap="flat" cmpd="sng" algn="ctr">
                      <a:solidFill>
                        <a:schemeClr val="tx2">
                          <a:lumMod val="20000"/>
                          <a:lumOff val="80000"/>
                        </a:schemeClr>
                      </a:solidFill>
                      <a:prstDash val="solid"/>
                      <a:round/>
                      <a:headEnd type="none" w="med" len="med"/>
                      <a:tailEnd type="none" w="med" len="med"/>
                    </a:lnR>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r>
                        <a:rPr lang="en-US" dirty="0">
                          <a:solidFill>
                            <a:schemeClr val="accent1">
                              <a:lumMod val="75000"/>
                            </a:schemeClr>
                          </a:solidFill>
                        </a:rPr>
                        <a:t>	(1.00)</a:t>
                      </a:r>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r>
                        <a:rPr lang="en-US" dirty="0">
                          <a:solidFill>
                            <a:schemeClr val="accent1">
                              <a:lumMod val="75000"/>
                            </a:schemeClr>
                          </a:solidFill>
                        </a:rPr>
                        <a:t>	(1.00)</a:t>
                      </a:r>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2">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6418146"/>
                  </a:ext>
                </a:extLst>
              </a:tr>
              <a:tr h="390210">
                <a:tc>
                  <a:txBody>
                    <a:bodyPr/>
                    <a:lstStyle/>
                    <a:p>
                      <a:r>
                        <a:rPr lang="en-US" b="1" dirty="0">
                          <a:solidFill>
                            <a:srgbClr val="336699"/>
                          </a:solidFill>
                        </a:rPr>
                        <a:t>SOPs</a:t>
                      </a:r>
                    </a:p>
                  </a:txBody>
                  <a:tcPr>
                    <a:lnL w="12700" cap="flat" cmpd="sng" algn="ctr">
                      <a:solidFill>
                        <a:schemeClr val="tx1"/>
                      </a:solidFill>
                      <a:prstDash val="solid"/>
                      <a:round/>
                      <a:headEnd type="none" w="med" len="med"/>
                      <a:tailEnd type="none" w="med" len="med"/>
                    </a:lnL>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accent1">
                        <a:lumMod val="20000"/>
                        <a:lumOff val="80000"/>
                      </a:schemeClr>
                    </a:solidFill>
                  </a:tcPr>
                </a:tc>
                <a:tc>
                  <a:txBody>
                    <a:bodyPr/>
                    <a:lstStyle/>
                    <a:p>
                      <a:r>
                        <a:rPr lang="en-US" dirty="0"/>
                        <a:t>	</a:t>
                      </a:r>
                      <a:r>
                        <a:rPr lang="en-US" dirty="0">
                          <a:solidFill>
                            <a:schemeClr val="accent1">
                              <a:lumMod val="75000"/>
                            </a:schemeClr>
                          </a:solidFill>
                        </a:rPr>
                        <a:t>(1.00)</a:t>
                      </a:r>
                      <a:endParaRPr lang="en-US" dirty="0"/>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r>
                        <a:rPr lang="en-US" dirty="0"/>
                        <a:t>	</a:t>
                      </a:r>
                      <a:r>
                        <a:rPr lang="en-US" dirty="0">
                          <a:solidFill>
                            <a:schemeClr val="accent1">
                              <a:lumMod val="75000"/>
                            </a:schemeClr>
                          </a:solidFill>
                        </a:rPr>
                        <a:t>(0.95)</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r>
                        <a:rPr lang="en-US" dirty="0"/>
                        <a:t>	</a:t>
                      </a:r>
                      <a:r>
                        <a:rPr lang="en-US" dirty="0">
                          <a:solidFill>
                            <a:schemeClr val="accent1">
                              <a:lumMod val="75000"/>
                            </a:schemeClr>
                          </a:solidFill>
                        </a:rPr>
                        <a:t>(0.95)</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8065817"/>
                  </a:ext>
                </a:extLst>
              </a:tr>
              <a:tr h="390210">
                <a:tc>
                  <a:txBody>
                    <a:bodyPr/>
                    <a:lstStyle/>
                    <a:p>
                      <a:r>
                        <a:rPr lang="en-US" b="1" dirty="0">
                          <a:solidFill>
                            <a:srgbClr val="336699"/>
                          </a:solidFill>
                        </a:rPr>
                        <a:t>Source</a:t>
                      </a:r>
                      <a:r>
                        <a:rPr lang="en-US" b="1" baseline="0" dirty="0">
                          <a:solidFill>
                            <a:srgbClr val="336699"/>
                          </a:solidFill>
                        </a:rPr>
                        <a:t> Doc</a:t>
                      </a:r>
                      <a:endParaRPr lang="en-US" b="1" dirty="0">
                        <a:solidFill>
                          <a:srgbClr val="336699"/>
                        </a:solidFill>
                      </a:endParaRPr>
                    </a:p>
                  </a:txBody>
                  <a:tcPr>
                    <a:lnL w="12700" cap="flat" cmpd="sng" algn="ctr">
                      <a:solidFill>
                        <a:schemeClr val="tx1"/>
                      </a:solidFill>
                      <a:prstDash val="solid"/>
                      <a:round/>
                      <a:headEnd type="none" w="med" len="med"/>
                      <a:tailEnd type="none" w="med" len="med"/>
                    </a:lnL>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accent1">
                        <a:lumMod val="20000"/>
                        <a:lumOff val="80000"/>
                      </a:schemeClr>
                    </a:solidFill>
                  </a:tcPr>
                </a:tc>
                <a:tc>
                  <a:txBody>
                    <a:bodyPr/>
                    <a:lstStyle/>
                    <a:p>
                      <a:r>
                        <a:rPr lang="en-US" dirty="0"/>
                        <a:t>	</a:t>
                      </a:r>
                      <a:r>
                        <a:rPr lang="en-US" dirty="0">
                          <a:solidFill>
                            <a:schemeClr val="accent1">
                              <a:lumMod val="75000"/>
                            </a:schemeClr>
                          </a:solidFill>
                        </a:rPr>
                        <a:t>(1.00)</a:t>
                      </a:r>
                      <a:endParaRPr lang="en-US" dirty="0"/>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pPr marL="0" lvl="1" indent="0"/>
                      <a:r>
                        <a:rPr lang="en-US" dirty="0"/>
                        <a:t>	</a:t>
                      </a:r>
                      <a:r>
                        <a:rPr lang="en-US" dirty="0">
                          <a:solidFill>
                            <a:schemeClr val="accent1">
                              <a:lumMod val="75000"/>
                            </a:schemeClr>
                          </a:solidFill>
                        </a:rPr>
                        <a:t>(0.75)</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(0.75)</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33685057"/>
                  </a:ext>
                </a:extLst>
              </a:tr>
              <a:tr h="390210">
                <a:tc>
                  <a:txBody>
                    <a:bodyPr/>
                    <a:lstStyle/>
                    <a:p>
                      <a:r>
                        <a:rPr lang="en-US" b="1" dirty="0">
                          <a:solidFill>
                            <a:srgbClr val="336699"/>
                          </a:solidFill>
                        </a:rPr>
                        <a:t>Internal Security</a:t>
                      </a:r>
                    </a:p>
                  </a:txBody>
                  <a:tcPr>
                    <a:lnL w="12700" cap="flat" cmpd="sng" algn="ctr">
                      <a:solidFill>
                        <a:schemeClr val="tx1"/>
                      </a:solidFill>
                      <a:prstDash val="solid"/>
                      <a:round/>
                      <a:headEnd type="none" w="med" len="med"/>
                      <a:tailEnd type="none" w="med" len="med"/>
                    </a:lnL>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accent1">
                        <a:lumMod val="20000"/>
                        <a:lumOff val="80000"/>
                      </a:schemeClr>
                    </a:solidFill>
                  </a:tcPr>
                </a:tc>
                <a:tc>
                  <a:txBody>
                    <a:bodyPr/>
                    <a:lstStyle/>
                    <a:p>
                      <a:r>
                        <a:rPr lang="en-US" dirty="0"/>
                        <a:t>	</a:t>
                      </a:r>
                      <a:r>
                        <a:rPr lang="en-US" dirty="0">
                          <a:solidFill>
                            <a:schemeClr val="accent1">
                              <a:lumMod val="75000"/>
                            </a:schemeClr>
                          </a:solidFill>
                        </a:rPr>
                        <a:t>(0.94)</a:t>
                      </a:r>
                      <a:endParaRPr lang="en-US" dirty="0"/>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r>
                        <a:rPr lang="en-US" dirty="0"/>
                        <a:t>	</a:t>
                      </a:r>
                      <a:r>
                        <a:rPr lang="en-US" dirty="0">
                          <a:solidFill>
                            <a:schemeClr val="accent1">
                              <a:lumMod val="75000"/>
                            </a:schemeClr>
                          </a:solidFill>
                        </a:rPr>
                        <a:t>(0.89)</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r>
                        <a:rPr lang="en-US" dirty="0"/>
                        <a:t>	</a:t>
                      </a:r>
                      <a:r>
                        <a:rPr lang="en-US" dirty="0">
                          <a:solidFill>
                            <a:schemeClr val="accent1">
                              <a:lumMod val="75000"/>
                            </a:schemeClr>
                          </a:solidFill>
                        </a:rPr>
                        <a:t>(0.92)</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1378594"/>
                  </a:ext>
                </a:extLst>
              </a:tr>
              <a:tr h="390210">
                <a:tc>
                  <a:txBody>
                    <a:bodyPr/>
                    <a:lstStyle/>
                    <a:p>
                      <a:r>
                        <a:rPr lang="en-US" b="1" dirty="0">
                          <a:solidFill>
                            <a:srgbClr val="336699"/>
                          </a:solidFill>
                        </a:rPr>
                        <a:t>External Security</a:t>
                      </a:r>
                    </a:p>
                  </a:txBody>
                  <a:tcPr>
                    <a:lnL w="12700" cap="flat" cmpd="sng" algn="ctr">
                      <a:solidFill>
                        <a:schemeClr val="tx1"/>
                      </a:solidFill>
                      <a:prstDash val="solid"/>
                      <a:round/>
                      <a:headEnd type="none" w="med" len="med"/>
                      <a:tailEnd type="none" w="med" len="med"/>
                    </a:lnL>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6853489"/>
                  </a:ext>
                </a:extLst>
              </a:tr>
              <a:tr h="390210">
                <a:tc>
                  <a:txBody>
                    <a:bodyPr/>
                    <a:lstStyle/>
                    <a:p>
                      <a:r>
                        <a:rPr lang="en-US" b="1" dirty="0">
                          <a:solidFill>
                            <a:srgbClr val="336699"/>
                          </a:solidFill>
                        </a:rPr>
                        <a:t>Other Features</a:t>
                      </a:r>
                    </a:p>
                  </a:txBody>
                  <a:tcPr>
                    <a:lnL w="12700" cap="flat" cmpd="sng" algn="ctr">
                      <a:solidFill>
                        <a:schemeClr val="tx1"/>
                      </a:solidFill>
                      <a:prstDash val="solid"/>
                      <a:round/>
                      <a:headEnd type="none" w="med" len="med"/>
                      <a:tailEnd type="none" w="med" len="med"/>
                    </a:lnL>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56690933"/>
                  </a:ext>
                </a:extLst>
              </a:tr>
              <a:tr h="390210">
                <a:tc>
                  <a:txBody>
                    <a:bodyPr/>
                    <a:lstStyle/>
                    <a:p>
                      <a:r>
                        <a:rPr lang="en-US" b="1" dirty="0">
                          <a:solidFill>
                            <a:srgbClr val="336699"/>
                          </a:solidFill>
                        </a:rPr>
                        <a:t>Training</a:t>
                      </a:r>
                    </a:p>
                  </a:txBody>
                  <a:tcPr>
                    <a:lnL w="12700" cap="flat" cmpd="sng" algn="ctr">
                      <a:solidFill>
                        <a:schemeClr val="tx1"/>
                      </a:solidFill>
                      <a:prstDash val="solid"/>
                      <a:round/>
                      <a:headEnd type="none" w="med" len="med"/>
                      <a:tailEnd type="none" w="med" len="med"/>
                    </a:lnL>
                    <a:lnT w="12700" cap="flat" cmpd="sng" algn="ctr">
                      <a:solidFill>
                        <a:schemeClr val="tx2">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dirty="0"/>
                        <a:t>	</a:t>
                      </a:r>
                      <a:r>
                        <a:rPr lang="en-US" dirty="0">
                          <a:solidFill>
                            <a:schemeClr val="accent1">
                              <a:lumMod val="75000"/>
                            </a:schemeClr>
                          </a:solidFill>
                        </a:rPr>
                        <a:t>(1.00)</a:t>
                      </a:r>
                      <a:endParaRPr lang="en-US" dirty="0"/>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a:solidFill>
                            <a:schemeClr val="accent1">
                              <a:lumMod val="75000"/>
                            </a:schemeClr>
                          </a:solidFill>
                        </a:rPr>
                        <a:t>(1.00)</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t>	</a:t>
                      </a:r>
                      <a:r>
                        <a:rPr lang="en-US" dirty="0">
                          <a:solidFill>
                            <a:schemeClr val="accent1">
                              <a:lumMod val="75000"/>
                            </a:schemeClr>
                          </a:solidFill>
                        </a:rPr>
                        <a:t>(1.00)</a:t>
                      </a:r>
                      <a:endParaRPr lang="en-US" dirty="0"/>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0590528"/>
                  </a:ext>
                </a:extLst>
              </a:tr>
              <a:tr h="390210">
                <a:tc>
                  <a:txBody>
                    <a:bodyPr/>
                    <a:lstStyle/>
                    <a:p>
                      <a:pPr algn="r"/>
                      <a:r>
                        <a:rPr lang="en-US" b="1" dirty="0">
                          <a:solidFill>
                            <a:srgbClr val="336699"/>
                          </a:solidFill>
                        </a:rPr>
                        <a:t>Overall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lang="en-US" dirty="0">
                          <a:solidFill>
                            <a:schemeClr val="accent1">
                              <a:lumMod val="75000"/>
                            </a:schemeClr>
                          </a:solidFill>
                        </a:rPr>
                        <a:t>98%</a:t>
                      </a:r>
                    </a:p>
                  </a:txBody>
                  <a:tcPr>
                    <a:lnR w="12700" cap="flat" cmpd="sng" algn="ctr">
                      <a:solidFill>
                        <a:schemeClr val="tx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accent1">
                              <a:lumMod val="75000"/>
                            </a:schemeClr>
                          </a:solidFill>
                        </a:rPr>
                        <a:t>95%</a:t>
                      </a:r>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solidFill>
                            <a:schemeClr val="accent1">
                              <a:lumMod val="75000"/>
                            </a:schemeClr>
                          </a:solidFill>
                        </a:rPr>
                        <a:t>96%</a:t>
                      </a:r>
                    </a:p>
                  </a:txBody>
                  <a:tcPr>
                    <a:lnL w="12700" cap="flat" cmpd="sng" algn="ctr">
                      <a:solidFill>
                        <a:schemeClr val="tx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995109246"/>
                  </a:ext>
                </a:extLst>
              </a:tr>
            </a:tbl>
          </a:graphicData>
        </a:graphic>
      </p:graphicFrame>
      <p:sp>
        <p:nvSpPr>
          <p:cNvPr id="12" name="Oval 11"/>
          <p:cNvSpPr/>
          <p:nvPr/>
        </p:nvSpPr>
        <p:spPr>
          <a:xfrm>
            <a:off x="2971800" y="2525544"/>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13" name="AutoShape 6" descr="(plus)"/>
          <p:cNvSpPr>
            <a:spLocks noChangeAspect="1" noChangeArrowheads="1"/>
          </p:cNvSpPr>
          <p:nvPr/>
        </p:nvSpPr>
        <p:spPr bwMode="auto">
          <a:xfrm>
            <a:off x="155575" y="-128892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8" descr="(plus)"/>
          <p:cNvSpPr>
            <a:spLocks noChangeAspect="1" noChangeArrowheads="1"/>
          </p:cNvSpPr>
          <p:nvPr/>
        </p:nvSpPr>
        <p:spPr bwMode="auto">
          <a:xfrm>
            <a:off x="2971800" y="159874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Oval 17"/>
          <p:cNvSpPr/>
          <p:nvPr/>
        </p:nvSpPr>
        <p:spPr>
          <a:xfrm>
            <a:off x="5105400" y="2126034"/>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26" name="Oval 25"/>
          <p:cNvSpPr/>
          <p:nvPr/>
        </p:nvSpPr>
        <p:spPr>
          <a:xfrm>
            <a:off x="2971800" y="4068290"/>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28" name="Oval 27"/>
          <p:cNvSpPr/>
          <p:nvPr/>
        </p:nvSpPr>
        <p:spPr>
          <a:xfrm>
            <a:off x="5105400" y="4062700"/>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47" name="Oval 46"/>
          <p:cNvSpPr/>
          <p:nvPr/>
        </p:nvSpPr>
        <p:spPr>
          <a:xfrm>
            <a:off x="5105400" y="2910632"/>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30" name="Oval 29"/>
          <p:cNvSpPr/>
          <p:nvPr/>
        </p:nvSpPr>
        <p:spPr>
          <a:xfrm>
            <a:off x="7227388" y="2911613"/>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35" name="Oval 34"/>
          <p:cNvSpPr/>
          <p:nvPr/>
        </p:nvSpPr>
        <p:spPr>
          <a:xfrm>
            <a:off x="7222958" y="4076979"/>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grpSp>
        <p:nvGrpSpPr>
          <p:cNvPr id="23" name="Group 22"/>
          <p:cNvGrpSpPr/>
          <p:nvPr/>
        </p:nvGrpSpPr>
        <p:grpSpPr>
          <a:xfrm>
            <a:off x="377088" y="5029200"/>
            <a:ext cx="6804837" cy="338554"/>
            <a:chOff x="377088" y="4932091"/>
            <a:chExt cx="6804837" cy="338554"/>
          </a:xfrm>
        </p:grpSpPr>
        <p:sp>
          <p:nvSpPr>
            <p:cNvPr id="36" name="Oval 35"/>
            <p:cNvSpPr/>
            <p:nvPr/>
          </p:nvSpPr>
          <p:spPr>
            <a:xfrm>
              <a:off x="377088" y="4978219"/>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11" name="TextBox 10"/>
            <p:cNvSpPr txBox="1"/>
            <p:nvPr/>
          </p:nvSpPr>
          <p:spPr>
            <a:xfrm>
              <a:off x="628725" y="4932091"/>
              <a:ext cx="6553200" cy="338554"/>
            </a:xfrm>
            <a:prstGeom prst="rect">
              <a:avLst/>
            </a:prstGeom>
            <a:noFill/>
          </p:spPr>
          <p:txBody>
            <a:bodyPr wrap="square" rtlCol="0">
              <a:spAutoFit/>
            </a:bodyPr>
            <a:lstStyle/>
            <a:p>
              <a:r>
                <a:rPr lang="en-US" sz="1600" dirty="0">
                  <a:solidFill>
                    <a:schemeClr val="tx1">
                      <a:lumMod val="85000"/>
                      <a:lumOff val="15000"/>
                    </a:schemeClr>
                  </a:solidFill>
                </a:rPr>
                <a:t>All recommended guidance in category is available as a functionality</a:t>
              </a:r>
            </a:p>
          </p:txBody>
        </p:sp>
      </p:grpSp>
      <p:grpSp>
        <p:nvGrpSpPr>
          <p:cNvPr id="41" name="Group 40"/>
          <p:cNvGrpSpPr/>
          <p:nvPr/>
        </p:nvGrpSpPr>
        <p:grpSpPr>
          <a:xfrm>
            <a:off x="377088" y="5412334"/>
            <a:ext cx="8538312" cy="338554"/>
            <a:chOff x="377088" y="5315225"/>
            <a:chExt cx="8538312" cy="338554"/>
          </a:xfrm>
        </p:grpSpPr>
        <p:sp>
          <p:nvSpPr>
            <p:cNvPr id="37" name="Oval 36"/>
            <p:cNvSpPr/>
            <p:nvPr/>
          </p:nvSpPr>
          <p:spPr>
            <a:xfrm>
              <a:off x="377088" y="5340662"/>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39" name="TextBox 38"/>
            <p:cNvSpPr txBox="1"/>
            <p:nvPr/>
          </p:nvSpPr>
          <p:spPr>
            <a:xfrm>
              <a:off x="628724" y="5315225"/>
              <a:ext cx="8286676" cy="338554"/>
            </a:xfrm>
            <a:prstGeom prst="rect">
              <a:avLst/>
            </a:prstGeom>
            <a:noFill/>
          </p:spPr>
          <p:txBody>
            <a:bodyPr wrap="square" rtlCol="0">
              <a:spAutoFit/>
            </a:bodyPr>
            <a:lstStyle/>
            <a:p>
              <a:r>
                <a:rPr lang="en-US" sz="1600" dirty="0">
                  <a:solidFill>
                    <a:schemeClr val="tx1">
                      <a:lumMod val="85000"/>
                      <a:lumOff val="15000"/>
                    </a:schemeClr>
                  </a:solidFill>
                </a:rPr>
                <a:t>Some of the recommended guidance in category is available as a functionality</a:t>
              </a:r>
            </a:p>
          </p:txBody>
        </p:sp>
      </p:grpSp>
      <p:grpSp>
        <p:nvGrpSpPr>
          <p:cNvPr id="42" name="Group 41"/>
          <p:cNvGrpSpPr/>
          <p:nvPr/>
        </p:nvGrpSpPr>
        <p:grpSpPr>
          <a:xfrm>
            <a:off x="377088" y="5778355"/>
            <a:ext cx="8538312" cy="338554"/>
            <a:chOff x="377088" y="5681246"/>
            <a:chExt cx="8538312" cy="338554"/>
          </a:xfrm>
        </p:grpSpPr>
        <p:sp>
          <p:nvSpPr>
            <p:cNvPr id="38" name="Oval 37"/>
            <p:cNvSpPr/>
            <p:nvPr/>
          </p:nvSpPr>
          <p:spPr>
            <a:xfrm>
              <a:off x="377088" y="5701909"/>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40" name="TextBox 39"/>
            <p:cNvSpPr txBox="1"/>
            <p:nvPr/>
          </p:nvSpPr>
          <p:spPr>
            <a:xfrm>
              <a:off x="628724" y="5681246"/>
              <a:ext cx="8286676" cy="338554"/>
            </a:xfrm>
            <a:prstGeom prst="rect">
              <a:avLst/>
            </a:prstGeom>
            <a:noFill/>
          </p:spPr>
          <p:txBody>
            <a:bodyPr wrap="square" rtlCol="0">
              <a:spAutoFit/>
            </a:bodyPr>
            <a:lstStyle/>
            <a:p>
              <a:r>
                <a:rPr lang="en-US" sz="1600" dirty="0">
                  <a:solidFill>
                    <a:schemeClr val="tx1">
                      <a:lumMod val="85000"/>
                      <a:lumOff val="15000"/>
                    </a:schemeClr>
                  </a:solidFill>
                </a:rPr>
                <a:t>None of the recommended guidance in category is available as a functionality</a:t>
              </a:r>
            </a:p>
          </p:txBody>
        </p:sp>
      </p:grpSp>
      <p:sp>
        <p:nvSpPr>
          <p:cNvPr id="44" name="Oval 43"/>
          <p:cNvSpPr/>
          <p:nvPr/>
        </p:nvSpPr>
        <p:spPr>
          <a:xfrm>
            <a:off x="2966484" y="1746952"/>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45" name="Oval 44"/>
          <p:cNvSpPr/>
          <p:nvPr/>
        </p:nvSpPr>
        <p:spPr>
          <a:xfrm>
            <a:off x="7222958" y="1761163"/>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49" name="Oval 48"/>
          <p:cNvSpPr/>
          <p:nvPr/>
        </p:nvSpPr>
        <p:spPr>
          <a:xfrm>
            <a:off x="7222958" y="2125876"/>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50" name="Oval 49"/>
          <p:cNvSpPr/>
          <p:nvPr/>
        </p:nvSpPr>
        <p:spPr>
          <a:xfrm>
            <a:off x="5105400" y="2542652"/>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51" name="Oval 50"/>
          <p:cNvSpPr/>
          <p:nvPr/>
        </p:nvSpPr>
        <p:spPr>
          <a:xfrm>
            <a:off x="7230894" y="2499357"/>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52" name="Oval 51"/>
          <p:cNvSpPr/>
          <p:nvPr/>
        </p:nvSpPr>
        <p:spPr>
          <a:xfrm>
            <a:off x="2961168" y="2917363"/>
            <a:ext cx="228600" cy="228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nchorCtr="0"/>
          <a:lstStyle/>
          <a:p>
            <a:pPr algn="ctr"/>
            <a:r>
              <a:rPr lang="en-US" sz="2400" b="1" dirty="0"/>
              <a:t>-</a:t>
            </a:r>
            <a:r>
              <a:rPr lang="en-US" b="1" dirty="0"/>
              <a:t> </a:t>
            </a:r>
          </a:p>
        </p:txBody>
      </p:sp>
      <p:sp>
        <p:nvSpPr>
          <p:cNvPr id="56" name="Oval 55"/>
          <p:cNvSpPr/>
          <p:nvPr/>
        </p:nvSpPr>
        <p:spPr>
          <a:xfrm>
            <a:off x="2966484" y="2126033"/>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57" name="Oval 56"/>
          <p:cNvSpPr/>
          <p:nvPr/>
        </p:nvSpPr>
        <p:spPr>
          <a:xfrm>
            <a:off x="2961168" y="3289698"/>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58" name="Oval 57"/>
          <p:cNvSpPr/>
          <p:nvPr/>
        </p:nvSpPr>
        <p:spPr>
          <a:xfrm>
            <a:off x="2961168" y="3690733"/>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59" name="Oval 58"/>
          <p:cNvSpPr/>
          <p:nvPr/>
        </p:nvSpPr>
        <p:spPr>
          <a:xfrm>
            <a:off x="5105400" y="3340640"/>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60" name="Oval 59"/>
          <p:cNvSpPr/>
          <p:nvPr/>
        </p:nvSpPr>
        <p:spPr>
          <a:xfrm>
            <a:off x="5105400" y="1754574"/>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61" name="Oval 60"/>
          <p:cNvSpPr/>
          <p:nvPr/>
        </p:nvSpPr>
        <p:spPr>
          <a:xfrm>
            <a:off x="5105400" y="3726864"/>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62" name="Oval 61"/>
          <p:cNvSpPr/>
          <p:nvPr/>
        </p:nvSpPr>
        <p:spPr>
          <a:xfrm>
            <a:off x="7228556" y="3315589"/>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
        <p:nvSpPr>
          <p:cNvPr id="63" name="Oval 62"/>
          <p:cNvSpPr/>
          <p:nvPr/>
        </p:nvSpPr>
        <p:spPr>
          <a:xfrm>
            <a:off x="7230894" y="3673003"/>
            <a:ext cx="228600" cy="228600"/>
          </a:xfrm>
          <a:prstGeom prst="ellipse">
            <a:avLst/>
          </a:prstGeom>
          <a:solidFill>
            <a:srgbClr val="008367"/>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b="1" dirty="0"/>
              <a:t>+</a:t>
            </a:r>
          </a:p>
        </p:txBody>
      </p:sp>
    </p:spTree>
    <p:extLst>
      <p:ext uri="{BB962C8B-B14F-4D97-AF65-F5344CB8AC3E}">
        <p14:creationId xmlns:p14="http://schemas.microsoft.com/office/powerpoint/2010/main" val="3495643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endParaRPr lang="en-US" dirty="0"/>
          </a:p>
        </p:txBody>
      </p:sp>
      <p:sp>
        <p:nvSpPr>
          <p:cNvPr id="3" name="Content Placeholder 2"/>
          <p:cNvSpPr>
            <a:spLocks noGrp="1"/>
          </p:cNvSpPr>
          <p:nvPr>
            <p:ph idx="1"/>
          </p:nvPr>
        </p:nvSpPr>
        <p:spPr/>
        <p:txBody>
          <a:bodyPr/>
          <a:lstStyle/>
          <a:p>
            <a:r>
              <a:rPr lang="en-US" dirty="0"/>
              <a:t>Meeting regulatory compliance is important. </a:t>
            </a:r>
          </a:p>
          <a:p>
            <a:r>
              <a:rPr lang="en-US" dirty="0"/>
              <a:t>Organizations should consider specific requirements when determining to buy or build an EDC.</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13</a:t>
            </a:fld>
            <a:endParaRPr lang="en-US"/>
          </a:p>
        </p:txBody>
      </p:sp>
    </p:spTree>
    <p:extLst>
      <p:ext uri="{BB962C8B-B14F-4D97-AF65-F5344CB8AC3E}">
        <p14:creationId xmlns:p14="http://schemas.microsoft.com/office/powerpoint/2010/main" val="3715475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14</a:t>
            </a:fld>
            <a:endParaRPr lang="en-US"/>
          </a:p>
        </p:txBody>
      </p:sp>
      <p:sp>
        <p:nvSpPr>
          <p:cNvPr id="3" name="Content Placeholder 2"/>
          <p:cNvSpPr>
            <a:spLocks noGrp="1"/>
          </p:cNvSpPr>
          <p:nvPr>
            <p:ph idx="1"/>
          </p:nvPr>
        </p:nvSpPr>
        <p:spPr/>
        <p:txBody>
          <a:bodyPr/>
          <a:lstStyle/>
          <a:p>
            <a:r>
              <a:rPr lang="en-US" dirty="0"/>
              <a:t>Compare MIDAS, OpenClinica, and REDCap across the BSC’s core needs and requirements.</a:t>
            </a:r>
          </a:p>
          <a:p>
            <a:endParaRPr lang="en-US" dirty="0"/>
          </a:p>
        </p:txBody>
      </p:sp>
    </p:spTree>
    <p:extLst>
      <p:ext uri="{BB962C8B-B14F-4D97-AF65-F5344CB8AC3E}">
        <p14:creationId xmlns:p14="http://schemas.microsoft.com/office/powerpoint/2010/main" val="3094652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Acknowledgements</a:t>
            </a:r>
            <a:endParaRPr lang="en-US" dirty="0"/>
          </a:p>
        </p:txBody>
      </p:sp>
      <p:sp>
        <p:nvSpPr>
          <p:cNvPr id="3" name="Date Placeholder 2"/>
          <p:cNvSpPr>
            <a:spLocks noGrp="1"/>
          </p:cNvSpPr>
          <p:nvPr>
            <p:ph type="dt" sz="half" idx="10"/>
          </p:nvPr>
        </p:nvSpPr>
        <p:spPr/>
        <p:txBody>
          <a:bodyPr/>
          <a:lstStyle/>
          <a:p>
            <a:r>
              <a:rPr lang="en-US"/>
              <a:t>07/31/2020</a:t>
            </a:r>
            <a:endParaRPr lang="en-US" dirty="0"/>
          </a:p>
        </p:txBody>
      </p:sp>
      <p:sp>
        <p:nvSpPr>
          <p:cNvPr id="4" name="Slide Number Placeholder 3"/>
          <p:cNvSpPr>
            <a:spLocks noGrp="1"/>
          </p:cNvSpPr>
          <p:nvPr>
            <p:ph type="sldNum" sz="quarter" idx="12"/>
          </p:nvPr>
        </p:nvSpPr>
        <p:spPr/>
        <p:txBody>
          <a:bodyPr/>
          <a:lstStyle/>
          <a:p>
            <a:fld id="{E4AF2CEA-D0BA-42AD-80A3-8ECCA06B26A5}" type="slidenum">
              <a:rPr lang="en-US" smtClean="0"/>
              <a:pPr/>
              <a:t>15</a:t>
            </a:fld>
            <a:endParaRPr lang="en-US"/>
          </a:p>
        </p:txBody>
      </p:sp>
      <p:sp>
        <p:nvSpPr>
          <p:cNvPr id="6" name="Oval 5"/>
          <p:cNvSpPr/>
          <p:nvPr/>
        </p:nvSpPr>
        <p:spPr>
          <a:xfrm>
            <a:off x="1905000" y="1981200"/>
            <a:ext cx="2766235" cy="2362200"/>
          </a:xfrm>
          <a:prstGeom prst="ellipse">
            <a:avLst/>
          </a:prstGeom>
          <a:no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lIns="0" rIns="365760" rtlCol="0" anchor="ctr"/>
          <a:lstStyle/>
          <a:p>
            <a:pPr algn="ctr"/>
            <a:r>
              <a:rPr lang="en-US" sz="3000" b="1" dirty="0">
                <a:solidFill>
                  <a:srgbClr val="008367"/>
                </a:solidFill>
                <a:latin typeface="Gabriola" pitchFamily="82" charset="0"/>
              </a:rPr>
              <a:t>The GWU Biostatistics Center</a:t>
            </a:r>
          </a:p>
        </p:txBody>
      </p:sp>
      <p:sp>
        <p:nvSpPr>
          <p:cNvPr id="5" name="Oval 4"/>
          <p:cNvSpPr/>
          <p:nvPr/>
        </p:nvSpPr>
        <p:spPr>
          <a:xfrm>
            <a:off x="4026198" y="1970567"/>
            <a:ext cx="2766235" cy="2362200"/>
          </a:xfrm>
          <a:prstGeom prst="ellipse">
            <a:avLst/>
          </a:prstGeom>
          <a:noFill/>
          <a:ln>
            <a:solidFill>
              <a:srgbClr val="008367"/>
            </a:solidFill>
          </a:ln>
        </p:spPr>
        <p:style>
          <a:lnRef idx="2">
            <a:schemeClr val="accent1">
              <a:shade val="50000"/>
            </a:schemeClr>
          </a:lnRef>
          <a:fillRef idx="1">
            <a:schemeClr val="accent1"/>
          </a:fillRef>
          <a:effectRef idx="0">
            <a:schemeClr val="accent1"/>
          </a:effectRef>
          <a:fontRef idx="minor">
            <a:schemeClr val="lt1"/>
          </a:fontRef>
        </p:style>
        <p:txBody>
          <a:bodyPr lIns="347472" rIns="91440" rtlCol="0" anchor="ctr"/>
          <a:lstStyle/>
          <a:p>
            <a:pPr algn="ctr"/>
            <a:r>
              <a:rPr lang="en-US" sz="3000" b="1" dirty="0">
                <a:solidFill>
                  <a:srgbClr val="004065"/>
                </a:solidFill>
                <a:latin typeface="Gabriola" pitchFamily="82" charset="0"/>
                <a:cs typeface="DilleniaUPC" pitchFamily="18" charset="-34"/>
              </a:rPr>
              <a:t>The Web Development Group</a:t>
            </a:r>
          </a:p>
        </p:txBody>
      </p:sp>
      <p:sp>
        <p:nvSpPr>
          <p:cNvPr id="8" name="TextBox 7"/>
          <p:cNvSpPr txBox="1"/>
          <p:nvPr/>
        </p:nvSpPr>
        <p:spPr>
          <a:xfrm>
            <a:off x="4026198" y="2938046"/>
            <a:ext cx="685800" cy="369332"/>
          </a:xfrm>
          <a:prstGeom prst="rect">
            <a:avLst/>
          </a:prstGeom>
          <a:noFill/>
        </p:spPr>
        <p:txBody>
          <a:bodyPr wrap="square" rtlCol="0">
            <a:spAutoFit/>
          </a:bodyPr>
          <a:lstStyle/>
          <a:p>
            <a:r>
              <a:rPr lang="en-US" b="1" dirty="0">
                <a:solidFill>
                  <a:srgbClr val="AA8850"/>
                </a:solidFill>
                <a:latin typeface="Gabriola" panose="04040605051002020D02" pitchFamily="82" charset="0"/>
              </a:rPr>
              <a:t>K. Kim</a:t>
            </a:r>
            <a:endParaRPr lang="en-US" sz="2000" b="1" dirty="0">
              <a:solidFill>
                <a:srgbClr val="AA8850"/>
              </a:solidFill>
              <a:latin typeface="Gabriola" panose="04040605051002020D02" pitchFamily="82" charset="0"/>
            </a:endParaRPr>
          </a:p>
        </p:txBody>
      </p:sp>
    </p:spTree>
    <p:extLst>
      <p:ext uri="{BB962C8B-B14F-4D97-AF65-F5344CB8AC3E}">
        <p14:creationId xmlns:p14="http://schemas.microsoft.com/office/powerpoint/2010/main" val="1458597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4" name="Subtitle 3"/>
          <p:cNvSpPr>
            <a:spLocks noGrp="1"/>
          </p:cNvSpPr>
          <p:nvPr>
            <p:ph type="subTitle" idx="1"/>
          </p:nvPr>
        </p:nvSpPr>
        <p:spPr>
          <a:xfrm>
            <a:off x="228600" y="4953000"/>
            <a:ext cx="6400800" cy="1219200"/>
          </a:xfrm>
        </p:spPr>
        <p:txBody>
          <a:bodyPr>
            <a:normAutofit fontScale="92500" lnSpcReduction="20000"/>
          </a:bodyPr>
          <a:lstStyle/>
          <a:p>
            <a:pPr algn="l"/>
            <a:r>
              <a:rPr lang="en-US" sz="2800" dirty="0">
                <a:solidFill>
                  <a:srgbClr val="AA8850"/>
                </a:solidFill>
              </a:rPr>
              <a:t>Nisha Grover, MPH</a:t>
            </a:r>
          </a:p>
          <a:p>
            <a:pPr algn="l"/>
            <a:r>
              <a:rPr lang="en-US" sz="2800" dirty="0">
                <a:hlinkClick r:id="rId3"/>
              </a:rPr>
              <a:t>ngrover@bsc.gwu.edu</a:t>
            </a:r>
            <a:endParaRPr lang="en-US" sz="2800" dirty="0"/>
          </a:p>
          <a:p>
            <a:pPr algn="l"/>
            <a:r>
              <a:rPr lang="en-US" sz="2800" dirty="0">
                <a:hlinkClick r:id="rId4"/>
              </a:rPr>
              <a:t>http://www.bsc.gwu.edu</a:t>
            </a:r>
            <a:r>
              <a:rPr lang="en-US" sz="2800" dirty="0"/>
              <a:t>  </a:t>
            </a:r>
          </a:p>
          <a:p>
            <a:pPr algn="l"/>
            <a:endParaRPr lang="en-US" sz="2800" dirty="0"/>
          </a:p>
          <a:p>
            <a:pPr algn="l"/>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0" y="1295400"/>
            <a:ext cx="8229600" cy="5006520"/>
          </a:xfrm>
        </p:spPr>
        <p:txBody>
          <a:bodyPr>
            <a:normAutofit fontScale="62500" lnSpcReduction="20000"/>
          </a:bodyPr>
          <a:lstStyle/>
          <a:p>
            <a:r>
              <a:rPr lang="en-US" dirty="0"/>
              <a:t>Franklin, Joshua D., Guidry Alicia, and James F. Brinkley. "A Partnership Approach for Electronic Data Capture in Small-Scale Clinical Trials." </a:t>
            </a:r>
            <a:r>
              <a:rPr lang="en-US" i="1" dirty="0"/>
              <a:t>Journal of Biomedical Informatics</a:t>
            </a:r>
            <a:r>
              <a:rPr lang="en-US" dirty="0"/>
              <a:t> 44 (2011): S103-8. Print.</a:t>
            </a:r>
          </a:p>
          <a:p>
            <a:r>
              <a:rPr lang="pt-BR" dirty="0"/>
              <a:t>GW Biostatistics Center. "MIDAS RA User's Guide."</a:t>
            </a:r>
            <a:r>
              <a:rPr lang="pt-BR" i="1" dirty="0"/>
              <a:t> </a:t>
            </a:r>
            <a:r>
              <a:rPr lang="pt-BR" i="1" dirty="0">
                <a:hlinkClick r:id="rId3"/>
              </a:rPr>
              <a:t>https://dashboard.bsc.gwu.edu/confluence/display/bscmidasdoc/MIDAS+RA+User%27s+Guide</a:t>
            </a:r>
            <a:r>
              <a:rPr lang="pt-BR" i="1" dirty="0"/>
              <a:t>.</a:t>
            </a:r>
            <a:r>
              <a:rPr lang="pt-BR" dirty="0"/>
              <a:t> Web. 07/29/2020.</a:t>
            </a:r>
            <a:endParaRPr lang="en-US" dirty="0"/>
          </a:p>
          <a:p>
            <a:r>
              <a:rPr lang="en-US" dirty="0"/>
              <a:t>OpenClinica. "OpenClinica Reference Guide."</a:t>
            </a:r>
            <a:r>
              <a:rPr lang="en-US" i="1" dirty="0"/>
              <a:t> OpenClinica.</a:t>
            </a:r>
            <a:r>
              <a:rPr lang="en-US" dirty="0"/>
              <a:t> Web. 07/29/2020 &lt;</a:t>
            </a:r>
            <a:r>
              <a:rPr lang="en-US" dirty="0">
                <a:hlinkClick r:id="rId4"/>
              </a:rPr>
              <a:t>https://docs.openclinica.com/3.1/openclinica-user-guide/working-openclinica</a:t>
            </a:r>
            <a:r>
              <a:rPr lang="en-US" dirty="0"/>
              <a:t>&gt;.</a:t>
            </a:r>
          </a:p>
          <a:p>
            <a:r>
              <a:rPr lang="en-US" dirty="0"/>
              <a:t>REDCap Vanderbilt University. "REDCap FAQs."</a:t>
            </a:r>
            <a:r>
              <a:rPr lang="en-US" i="1" dirty="0"/>
              <a:t> REDCap.</a:t>
            </a:r>
            <a:r>
              <a:rPr lang="en-US" dirty="0"/>
              <a:t> Web. 07/29/2020 &lt;</a:t>
            </a:r>
            <a:r>
              <a:rPr lang="en-US" dirty="0">
                <a:hlinkClick r:id="rId5"/>
              </a:rPr>
              <a:t>https://projectredcap.org/about/faq/</a:t>
            </a:r>
            <a:r>
              <a:rPr lang="en-US" dirty="0"/>
              <a:t>&gt;.</a:t>
            </a:r>
          </a:p>
          <a:p>
            <a:r>
              <a:rPr lang="en-US" dirty="0"/>
              <a:t>U.S. Department of Health and Human Services Food and Drug Administration (FDA) Office of the Commissioner (OC). </a:t>
            </a:r>
            <a:r>
              <a:rPr lang="en-US" i="1" dirty="0"/>
              <a:t>Guidance for Industry Computerized Systems used in Clinical Investigations</a:t>
            </a:r>
            <a:r>
              <a:rPr lang="en-US" dirty="0"/>
              <a:t>. Authors U.S. Department of Health and Human Services Food and Drug Administration (FDA) Office of the Commissioner (OC), 2007. Print.</a:t>
            </a:r>
          </a:p>
          <a:p>
            <a:endParaRPr lang="en-US" dirty="0"/>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17</a:t>
            </a:fld>
            <a:endParaRPr lang="en-US"/>
          </a:p>
        </p:txBody>
      </p:sp>
    </p:spTree>
    <p:extLst>
      <p:ext uri="{BB962C8B-B14F-4D97-AF65-F5344CB8AC3E}">
        <p14:creationId xmlns:p14="http://schemas.microsoft.com/office/powerpoint/2010/main" val="805717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GW Biostat Center (BSC)</a:t>
            </a:r>
          </a:p>
        </p:txBody>
      </p:sp>
      <p:sp>
        <p:nvSpPr>
          <p:cNvPr id="3" name="Content Placeholder 2"/>
          <p:cNvSpPr>
            <a:spLocks noGrp="1"/>
          </p:cNvSpPr>
          <p:nvPr>
            <p:ph idx="1"/>
          </p:nvPr>
        </p:nvSpPr>
        <p:spPr>
          <a:xfrm>
            <a:off x="457200" y="1417638"/>
            <a:ext cx="8229600" cy="4708525"/>
          </a:xfrm>
        </p:spPr>
        <p:txBody>
          <a:bodyPr>
            <a:normAutofit lnSpcReduction="10000"/>
          </a:bodyPr>
          <a:lstStyle/>
          <a:p>
            <a:r>
              <a:rPr lang="en-US" dirty="0"/>
              <a:t>Research center founded in 1972.</a:t>
            </a:r>
          </a:p>
          <a:p>
            <a:r>
              <a:rPr lang="en-US" dirty="0"/>
              <a:t>Coordination of NIH funded grants. </a:t>
            </a:r>
          </a:p>
          <a:p>
            <a:r>
              <a:rPr lang="en-US" dirty="0"/>
              <a:t>Over 120 employees.</a:t>
            </a:r>
          </a:p>
          <a:p>
            <a:pPr lvl="1"/>
            <a:r>
              <a:rPr lang="en-US" dirty="0"/>
              <a:t>More than 40 biostatisticians/epidemiologists. </a:t>
            </a:r>
          </a:p>
          <a:p>
            <a:r>
              <a:rPr lang="en-US" dirty="0"/>
              <a:t>Experience in biostatistics, epidemiology, study design, data management, and coordination of studies.</a:t>
            </a:r>
          </a:p>
          <a:p>
            <a:r>
              <a:rPr lang="en-US" dirty="0"/>
              <a:t>Expertise in diabetes, maternal fetal medicine, infectious diseases, genetics.</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Rationale</a:t>
            </a:r>
          </a:p>
        </p:txBody>
      </p:sp>
      <p:sp>
        <p:nvSpPr>
          <p:cNvPr id="3" name="Content Placeholder 2"/>
          <p:cNvSpPr>
            <a:spLocks noGrp="1"/>
          </p:cNvSpPr>
          <p:nvPr>
            <p:ph idx="1"/>
          </p:nvPr>
        </p:nvSpPr>
        <p:spPr/>
        <p:txBody>
          <a:bodyPr/>
          <a:lstStyle/>
          <a:p>
            <a:r>
              <a:rPr lang="en-US" dirty="0"/>
              <a:t>Compare and evaluate OpenClinica, REDCap, and MIDAS.</a:t>
            </a:r>
          </a:p>
          <a:p>
            <a:pPr lvl="1"/>
            <a:r>
              <a:rPr lang="en-US" dirty="0"/>
              <a:t>FDA industry recommendations.</a:t>
            </a:r>
          </a:p>
          <a:p>
            <a:pPr lvl="1"/>
            <a:r>
              <a:rPr lang="en-US" dirty="0"/>
              <a:t>GW BSC core needs and requirements.</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lstStyle/>
          <a:p>
            <a:r>
              <a:rPr lang="en-US" b="1" dirty="0"/>
              <a:t>EDC Concepts</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809836672"/>
              </p:ext>
            </p:extLst>
          </p:nvPr>
        </p:nvGraphicFramePr>
        <p:xfrm>
          <a:off x="266700" y="1235897"/>
          <a:ext cx="8610600" cy="339852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668885382"/>
                    </a:ext>
                  </a:extLst>
                </a:gridCol>
                <a:gridCol w="7239000">
                  <a:extLst>
                    <a:ext uri="{9D8B030D-6E8A-4147-A177-3AD203B41FA5}">
                      <a16:colId xmlns:a16="http://schemas.microsoft.com/office/drawing/2014/main" val="932048204"/>
                    </a:ext>
                  </a:extLst>
                </a:gridCol>
              </a:tblGrid>
              <a:tr h="381000">
                <a:tc>
                  <a:txBody>
                    <a:bodyPr/>
                    <a:lstStyle/>
                    <a:p>
                      <a:r>
                        <a:rPr lang="en-US" sz="1800" dirty="0">
                          <a:solidFill>
                            <a:schemeClr val="tx1"/>
                          </a:solidFill>
                        </a:rPr>
                        <a:t>Concept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800" dirty="0">
                          <a:solidFill>
                            <a:schemeClr val="tx1"/>
                          </a:solidFill>
                        </a:rPr>
                        <a:t>Definition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8265892"/>
                  </a:ext>
                </a:extLst>
              </a:tr>
              <a:tr h="511268">
                <a:tc>
                  <a:txBody>
                    <a:bodyPr/>
                    <a:lstStyle/>
                    <a:p>
                      <a:r>
                        <a:rPr lang="en-US" sz="1800" dirty="0">
                          <a:solidFill>
                            <a:schemeClr val="tx1"/>
                          </a:solidFill>
                        </a:rPr>
                        <a:t>EDC System</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rPr>
                        <a:t>Electronic</a:t>
                      </a:r>
                      <a:r>
                        <a:rPr lang="en-US" sz="1800" baseline="0" dirty="0">
                          <a:solidFill>
                            <a:schemeClr val="tx1"/>
                          </a:solidFill>
                        </a:rPr>
                        <a:t> Data Capture System. </a:t>
                      </a:r>
                      <a:r>
                        <a:rPr lang="en-US" sz="1800" dirty="0">
                          <a:solidFill>
                            <a:schemeClr val="tx1"/>
                          </a:solidFill>
                        </a:rPr>
                        <a:t>Includes computer hardware, software, and associated documents (e.g., user manual) that create, modify, maintain, archive, retrieve, or transmit in digital form information related to the conduct of a clinical trial.</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646137"/>
                  </a:ext>
                </a:extLst>
              </a:tr>
              <a:tr h="882463">
                <a:tc>
                  <a:txBody>
                    <a:bodyPr/>
                    <a:lstStyle/>
                    <a:p>
                      <a:r>
                        <a:rPr lang="en-US" sz="1800" dirty="0">
                          <a:solidFill>
                            <a:schemeClr val="tx1"/>
                          </a:solidFill>
                        </a:rPr>
                        <a:t>Open source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rPr>
                        <a:t>A software for which the original source code is made freely available and may be redistributed and modified according to the requirement of the user. Open source has proven to produce better software—software that is often more secure, reliable, and flexible than proprietary alternatives.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7558243"/>
                  </a:ext>
                </a:extLst>
              </a:tr>
              <a:tr h="472440">
                <a:tc>
                  <a:txBody>
                    <a:bodyPr/>
                    <a:lstStyle/>
                    <a:p>
                      <a:r>
                        <a:rPr lang="en-US" sz="1800" dirty="0">
                          <a:solidFill>
                            <a:schemeClr val="tx1"/>
                          </a:solidFill>
                        </a:rPr>
                        <a:t>Enterprise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a:solidFill>
                            <a:schemeClr val="tx1"/>
                          </a:solidFill>
                          <a:latin typeface="+mn-lt"/>
                          <a:ea typeface="+mn-ea"/>
                          <a:cs typeface="+mn-cs"/>
                        </a:rPr>
                        <a:t>Enterprise</a:t>
                      </a:r>
                      <a:r>
                        <a:rPr lang="en-US" sz="1800" kern="1200" baseline="0" dirty="0">
                          <a:solidFill>
                            <a:schemeClr val="tx1"/>
                          </a:solidFill>
                          <a:latin typeface="+mn-lt"/>
                          <a:ea typeface="+mn-ea"/>
                          <a:cs typeface="+mn-cs"/>
                        </a:rPr>
                        <a:t> Application Software refers to a set of integrated software applications and/or systems that are typically purchased from a vendor.</a:t>
                      </a:r>
                      <a:endParaRPr lang="en-US" sz="1800"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0814089"/>
                  </a:ext>
                </a:extLst>
              </a:tr>
            </a:tbl>
          </a:graphicData>
        </a:graphic>
      </p:graphicFrame>
    </p:spTree>
    <p:extLst>
      <p:ext uri="{BB962C8B-B14F-4D97-AF65-F5344CB8AC3E}">
        <p14:creationId xmlns:p14="http://schemas.microsoft.com/office/powerpoint/2010/main" val="42223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Methodology</a:t>
            </a:r>
          </a:p>
        </p:txBody>
      </p:sp>
      <p:sp>
        <p:nvSpPr>
          <p:cNvPr id="3" name="Content Placeholder 2"/>
          <p:cNvSpPr>
            <a:spLocks noGrp="1"/>
          </p:cNvSpPr>
          <p:nvPr>
            <p:ph idx="1"/>
          </p:nvPr>
        </p:nvSpPr>
        <p:spPr/>
        <p:txBody>
          <a:bodyPr/>
          <a:lstStyle/>
          <a:p>
            <a:r>
              <a:rPr lang="en-US" dirty="0"/>
              <a:t>Evaluation of </a:t>
            </a:r>
            <a:r>
              <a:rPr lang="en-US" dirty="0">
                <a:hlinkClick r:id="rId3"/>
              </a:rPr>
              <a:t>FDA industry recommendations</a:t>
            </a:r>
            <a:r>
              <a:rPr lang="en-US" dirty="0"/>
              <a:t>.</a:t>
            </a:r>
          </a:p>
          <a:p>
            <a:pPr lvl="1"/>
            <a:r>
              <a:rPr lang="en-US" dirty="0"/>
              <a:t>Study protocols, SOPs, source documentation, internal security safeguards, external security safeguards, other system features, and training.</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5</a:t>
            </a:fld>
            <a:endParaRPr lang="en-US"/>
          </a:p>
        </p:txBody>
      </p:sp>
    </p:spTree>
    <p:extLst>
      <p:ext uri="{BB962C8B-B14F-4D97-AF65-F5344CB8AC3E}">
        <p14:creationId xmlns:p14="http://schemas.microsoft.com/office/powerpoint/2010/main" val="1086291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MIDAS</a:t>
            </a:r>
          </a:p>
        </p:txBody>
      </p:sp>
      <p:sp>
        <p:nvSpPr>
          <p:cNvPr id="3" name="Content Placeholder 2"/>
          <p:cNvSpPr>
            <a:spLocks noGrp="1"/>
          </p:cNvSpPr>
          <p:nvPr>
            <p:ph idx="1"/>
          </p:nvPr>
        </p:nvSpPr>
        <p:spPr/>
        <p:txBody>
          <a:bodyPr>
            <a:normAutofit lnSpcReduction="10000"/>
          </a:bodyPr>
          <a:lstStyle/>
          <a:p>
            <a:r>
              <a:rPr lang="en-US" dirty="0"/>
              <a:t>Developed in 2004 by the BSC.</a:t>
            </a:r>
          </a:p>
          <a:p>
            <a:pPr lvl="1"/>
            <a:r>
              <a:rPr lang="en-US" dirty="0"/>
              <a:t>Manages close to 600,000 patient data records.</a:t>
            </a:r>
          </a:p>
          <a:p>
            <a:r>
              <a:rPr lang="en-US" dirty="0"/>
              <a:t>Web based but not open source.</a:t>
            </a:r>
          </a:p>
          <a:p>
            <a:r>
              <a:rPr lang="en-US" dirty="0"/>
              <a:t>Modules customizable by protocol.</a:t>
            </a:r>
          </a:p>
          <a:p>
            <a:r>
              <a:rPr lang="en-US" dirty="0" err="1"/>
              <a:t>ePro</a:t>
            </a:r>
            <a:endParaRPr lang="en-US" dirty="0"/>
          </a:p>
          <a:p>
            <a:pPr lvl="1"/>
            <a:r>
              <a:rPr lang="en-US" dirty="0"/>
              <a:t>Participant entry web based module available.</a:t>
            </a:r>
          </a:p>
          <a:p>
            <a:r>
              <a:rPr lang="en-US" dirty="0"/>
              <a:t>FISMA compliant; not 21 CFR Part 11 compliant.</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6</a:t>
            </a:fld>
            <a:endParaRPr lang="en-US"/>
          </a:p>
        </p:txBody>
      </p:sp>
    </p:spTree>
    <p:extLst>
      <p:ext uri="{BB962C8B-B14F-4D97-AF65-F5344CB8AC3E}">
        <p14:creationId xmlns:p14="http://schemas.microsoft.com/office/powerpoint/2010/main" val="152280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OpenClinica (OC 3)</a:t>
            </a:r>
          </a:p>
        </p:txBody>
      </p:sp>
      <p:sp>
        <p:nvSpPr>
          <p:cNvPr id="3" name="Content Placeholder 2"/>
          <p:cNvSpPr>
            <a:spLocks noGrp="1"/>
          </p:cNvSpPr>
          <p:nvPr>
            <p:ph idx="1"/>
          </p:nvPr>
        </p:nvSpPr>
        <p:spPr/>
        <p:txBody>
          <a:bodyPr>
            <a:normAutofit/>
          </a:bodyPr>
          <a:lstStyle/>
          <a:p>
            <a:r>
              <a:rPr lang="en-US" dirty="0"/>
              <a:t>Established since 2006 by </a:t>
            </a:r>
            <a:r>
              <a:rPr lang="en-US" dirty="0" err="1"/>
              <a:t>Akaza</a:t>
            </a:r>
            <a:r>
              <a:rPr lang="en-US" dirty="0"/>
              <a:t> Research.</a:t>
            </a:r>
          </a:p>
          <a:p>
            <a:pPr lvl="1"/>
            <a:r>
              <a:rPr lang="en-US" dirty="0"/>
              <a:t>Handles large patient populations.</a:t>
            </a:r>
          </a:p>
          <a:p>
            <a:r>
              <a:rPr lang="en-US" dirty="0"/>
              <a:t>Open-source and web based.</a:t>
            </a:r>
          </a:p>
          <a:p>
            <a:pPr lvl="1"/>
            <a:r>
              <a:rPr lang="en-US" dirty="0"/>
              <a:t>Community edition freely available.</a:t>
            </a:r>
          </a:p>
          <a:p>
            <a:pPr lvl="1"/>
            <a:r>
              <a:rPr lang="en-US" dirty="0"/>
              <a:t>Enterprise edition incurs licensing fee.</a:t>
            </a:r>
          </a:p>
          <a:p>
            <a:r>
              <a:rPr lang="en-US" dirty="0" err="1"/>
              <a:t>ePro</a:t>
            </a:r>
            <a:endParaRPr lang="en-US" dirty="0"/>
          </a:p>
          <a:p>
            <a:pPr lvl="1"/>
            <a:r>
              <a:rPr lang="en-US" dirty="0"/>
              <a:t>Participant entry web based module available.</a:t>
            </a:r>
          </a:p>
          <a:p>
            <a:r>
              <a:rPr lang="en-US" dirty="0"/>
              <a:t>21 CFR Part 11 compliant.</a:t>
            </a:r>
          </a:p>
          <a:p>
            <a:endParaRPr lang="en-US" dirty="0"/>
          </a:p>
          <a:p>
            <a:endParaRPr lang="en-US" dirty="0"/>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7</a:t>
            </a:fld>
            <a:endParaRPr lang="en-US"/>
          </a:p>
        </p:txBody>
      </p:sp>
    </p:spTree>
    <p:extLst>
      <p:ext uri="{BB962C8B-B14F-4D97-AF65-F5344CB8AC3E}">
        <p14:creationId xmlns:p14="http://schemas.microsoft.com/office/powerpoint/2010/main" val="3366333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REDCap</a:t>
            </a:r>
          </a:p>
        </p:txBody>
      </p:sp>
      <p:sp>
        <p:nvSpPr>
          <p:cNvPr id="3" name="Content Placeholder 2"/>
          <p:cNvSpPr>
            <a:spLocks noGrp="1"/>
          </p:cNvSpPr>
          <p:nvPr>
            <p:ph idx="1"/>
          </p:nvPr>
        </p:nvSpPr>
        <p:spPr/>
        <p:txBody>
          <a:bodyPr/>
          <a:lstStyle/>
          <a:p>
            <a:r>
              <a:rPr lang="en-US" dirty="0"/>
              <a:t>Constructed in 2004 by Vanderbilt Univ.</a:t>
            </a:r>
          </a:p>
          <a:p>
            <a:pPr lvl="1"/>
            <a:r>
              <a:rPr lang="en-US" dirty="0"/>
              <a:t>Free to institutional partners.</a:t>
            </a:r>
          </a:p>
          <a:p>
            <a:r>
              <a:rPr lang="en-US" dirty="0"/>
              <a:t>Web based but not open source.</a:t>
            </a:r>
          </a:p>
          <a:p>
            <a:r>
              <a:rPr lang="en-US" dirty="0" err="1"/>
              <a:t>ePro</a:t>
            </a:r>
            <a:endParaRPr lang="en-US" dirty="0"/>
          </a:p>
          <a:p>
            <a:pPr lvl="1"/>
            <a:r>
              <a:rPr lang="en-US" dirty="0"/>
              <a:t>Mobile application module for data collection without </a:t>
            </a:r>
            <a:r>
              <a:rPr lang="en-US" dirty="0" err="1"/>
              <a:t>wifi</a:t>
            </a:r>
            <a:r>
              <a:rPr lang="en-US" dirty="0"/>
              <a:t>.</a:t>
            </a:r>
          </a:p>
          <a:p>
            <a:r>
              <a:rPr lang="en-US" dirty="0"/>
              <a:t>Studies can configure to meet 21 CFR Part 11 compliance.</a:t>
            </a:r>
          </a:p>
          <a:p>
            <a:endParaRPr lang="en-US" dirty="0"/>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8</a:t>
            </a:fld>
            <a:endParaRPr lang="en-US"/>
          </a:p>
        </p:txBody>
      </p:sp>
    </p:spTree>
    <p:extLst>
      <p:ext uri="{BB962C8B-B14F-4D97-AF65-F5344CB8AC3E}">
        <p14:creationId xmlns:p14="http://schemas.microsoft.com/office/powerpoint/2010/main" val="187140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FDA Recommended Guidance (1)</a:t>
            </a:r>
          </a:p>
        </p:txBody>
      </p:sp>
      <p:sp>
        <p:nvSpPr>
          <p:cNvPr id="3" name="Content Placeholder 2"/>
          <p:cNvSpPr>
            <a:spLocks noGrp="1"/>
          </p:cNvSpPr>
          <p:nvPr>
            <p:ph idx="1"/>
          </p:nvPr>
        </p:nvSpPr>
        <p:spPr/>
        <p:txBody>
          <a:bodyPr>
            <a:normAutofit lnSpcReduction="10000"/>
          </a:bodyPr>
          <a:lstStyle/>
          <a:p>
            <a:r>
              <a:rPr lang="en-US" dirty="0"/>
              <a:t>Study protocols</a:t>
            </a:r>
          </a:p>
          <a:p>
            <a:pPr lvl="1"/>
            <a:r>
              <a:rPr lang="en-US" dirty="0"/>
              <a:t>EDC documentation will include how data is collected, modified, transmitted, etc.</a:t>
            </a:r>
          </a:p>
          <a:p>
            <a:r>
              <a:rPr lang="en-US" dirty="0"/>
              <a:t>SOPs</a:t>
            </a:r>
          </a:p>
          <a:p>
            <a:pPr lvl="1"/>
            <a:r>
              <a:rPr lang="en-US" dirty="0"/>
              <a:t>Create standard SOPs to detail how data is collected, modified, transmitted, etc.</a:t>
            </a:r>
          </a:p>
          <a:p>
            <a:r>
              <a:rPr lang="en-US" dirty="0"/>
              <a:t>Source Documentation and Retention</a:t>
            </a:r>
          </a:p>
          <a:p>
            <a:pPr lvl="1"/>
            <a:r>
              <a:rPr lang="en-US" dirty="0"/>
              <a:t>Source documents must be maintained for the designated period of time.</a:t>
            </a:r>
          </a:p>
        </p:txBody>
      </p:sp>
      <p:sp>
        <p:nvSpPr>
          <p:cNvPr id="4" name="Date Placeholder 3"/>
          <p:cNvSpPr>
            <a:spLocks noGrp="1"/>
          </p:cNvSpPr>
          <p:nvPr>
            <p:ph type="dt" sz="half" idx="10"/>
          </p:nvPr>
        </p:nvSpPr>
        <p:spPr/>
        <p:txBody>
          <a:bodyPr/>
          <a:lstStyle/>
          <a:p>
            <a:r>
              <a:rPr lang="en-US"/>
              <a:t>07/31/2020</a:t>
            </a:r>
            <a:endParaRPr lang="en-US" dirty="0"/>
          </a:p>
        </p:txBody>
      </p:sp>
      <p:sp>
        <p:nvSpPr>
          <p:cNvPr id="5" name="Slide Number Placeholder 4"/>
          <p:cNvSpPr>
            <a:spLocks noGrp="1"/>
          </p:cNvSpPr>
          <p:nvPr>
            <p:ph type="sldNum" sz="quarter" idx="12"/>
          </p:nvPr>
        </p:nvSpPr>
        <p:spPr/>
        <p:txBody>
          <a:bodyPr/>
          <a:lstStyle/>
          <a:p>
            <a:fld id="{E4AF2CEA-D0BA-42AD-80A3-8ECCA06B26A5}" type="slidenum">
              <a:rPr lang="en-US" smtClean="0"/>
              <a:pPr/>
              <a:t>9</a:t>
            </a:fld>
            <a:endParaRPr lang="en-US"/>
          </a:p>
        </p:txBody>
      </p:sp>
    </p:spTree>
    <p:extLst>
      <p:ext uri="{BB962C8B-B14F-4D97-AF65-F5344CB8AC3E}">
        <p14:creationId xmlns:p14="http://schemas.microsoft.com/office/powerpoint/2010/main" val="1272218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4965</TotalTime>
  <Words>2739</Words>
  <Application>Microsoft Office PowerPoint</Application>
  <PresentationFormat>On-screen Show (4:3)</PresentationFormat>
  <Paragraphs>283</Paragraphs>
  <Slides>17</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Gabriola</vt:lpstr>
      <vt:lpstr>Garamond</vt:lpstr>
      <vt:lpstr>Tahoma</vt:lpstr>
      <vt:lpstr>Times New Roman</vt:lpstr>
      <vt:lpstr>Office Theme</vt:lpstr>
      <vt:lpstr>Buy or Build: Considerations for a robust data management system used in Phase 3 Clinical Studies</vt:lpstr>
      <vt:lpstr>GW Biostat Center (BSC)</vt:lpstr>
      <vt:lpstr>Rationale</vt:lpstr>
      <vt:lpstr>EDC Concepts</vt:lpstr>
      <vt:lpstr>Methodology</vt:lpstr>
      <vt:lpstr>MIDAS</vt:lpstr>
      <vt:lpstr>OpenClinica (OC 3)</vt:lpstr>
      <vt:lpstr>REDCap</vt:lpstr>
      <vt:lpstr>FDA Recommended Guidance (1)</vt:lpstr>
      <vt:lpstr>FDA Recommended Guidance (2)</vt:lpstr>
      <vt:lpstr>BSC Required Features</vt:lpstr>
      <vt:lpstr>Results at a Glance</vt:lpstr>
      <vt:lpstr>Discussion</vt:lpstr>
      <vt:lpstr>Next Steps</vt:lpstr>
      <vt:lpstr>Acknowledgements</vt:lpstr>
      <vt:lpstr>Thank you!</vt:lpstr>
      <vt:lpstr>References</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ngrover</dc:creator>
  <cp:lastModifiedBy>Angie Stark</cp:lastModifiedBy>
  <cp:revision>429</cp:revision>
  <dcterms:created xsi:type="dcterms:W3CDTF">2018-04-26T16:10:32Z</dcterms:created>
  <dcterms:modified xsi:type="dcterms:W3CDTF">2020-08-02T22:24:20Z</dcterms:modified>
</cp:coreProperties>
</file>